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12" r:id="rId3"/>
    <p:sldId id="314" r:id="rId4"/>
    <p:sldId id="315" r:id="rId5"/>
    <p:sldId id="317" r:id="rId6"/>
    <p:sldId id="316" r:id="rId7"/>
    <p:sldId id="319" r:id="rId8"/>
    <p:sldId id="320" r:id="rId9"/>
    <p:sldId id="322" r:id="rId10"/>
    <p:sldId id="362" r:id="rId11"/>
    <p:sldId id="365" r:id="rId12"/>
    <p:sldId id="364" r:id="rId13"/>
    <p:sldId id="344" r:id="rId14"/>
    <p:sldId id="348" r:id="rId15"/>
    <p:sldId id="350" r:id="rId16"/>
    <p:sldId id="351" r:id="rId17"/>
    <p:sldId id="394" r:id="rId18"/>
    <p:sldId id="392" r:id="rId19"/>
    <p:sldId id="393" r:id="rId20"/>
    <p:sldId id="395" r:id="rId21"/>
    <p:sldId id="398" r:id="rId22"/>
    <p:sldId id="399" r:id="rId23"/>
    <p:sldId id="402" r:id="rId24"/>
    <p:sldId id="403" r:id="rId25"/>
    <p:sldId id="406" r:id="rId26"/>
    <p:sldId id="407" r:id="rId27"/>
    <p:sldId id="409" r:id="rId28"/>
    <p:sldId id="410" r:id="rId29"/>
    <p:sldId id="413" r:id="rId30"/>
    <p:sldId id="414" r:id="rId31"/>
    <p:sldId id="417" r:id="rId32"/>
    <p:sldId id="448" r:id="rId33"/>
    <p:sldId id="449" r:id="rId34"/>
    <p:sldId id="450" r:id="rId35"/>
    <p:sldId id="451" r:id="rId36"/>
    <p:sldId id="452" r:id="rId37"/>
    <p:sldId id="453" r:id="rId38"/>
    <p:sldId id="419" r:id="rId39"/>
    <p:sldId id="424" r:id="rId40"/>
    <p:sldId id="429" r:id="rId41"/>
    <p:sldId id="369" r:id="rId42"/>
    <p:sldId id="374" r:id="rId43"/>
    <p:sldId id="379" r:id="rId44"/>
    <p:sldId id="454" r:id="rId45"/>
    <p:sldId id="381" r:id="rId46"/>
    <p:sldId id="445" r:id="rId47"/>
    <p:sldId id="366" r:id="rId48"/>
    <p:sldId id="44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66FF"/>
    <a:srgbClr val="07203F"/>
    <a:srgbClr val="000066"/>
    <a:srgbClr val="58D5E6"/>
    <a:srgbClr val="3333CC"/>
    <a:srgbClr val="4A219B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>
                <a:solidFill>
                  <a:schemeClr val="accent1"/>
                </a:solidFill>
                <a:latin typeface="Wingdings" pitchFamily="2" charset="2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59D5-4EC2-4C20-A98E-2279E4C57DF8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E3D9-F0B6-4AE8-A8BD-3F0183BD3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DCA3-4284-44C8-A6E2-72C8008C46FF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FD8B-7036-4769-ABF7-92FEDB7BD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D62879-5476-472E-8798-37F2C8711DB0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69FD-A99A-4C23-87FC-8BC39037F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D77565-0768-43C1-B74F-C1AF971C75A6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22A9-E5BC-4441-B15F-DB6F0737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E698A8-5FF7-4111-BEA3-277E9B49CFDC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B4B9-973F-4FD1-AC70-4783AFEFB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19E2-00B9-423B-A261-858C70E78EE0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6411-3B9E-4A4E-810B-65E55C91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BE62-2512-41CD-B2B4-12494C84E0BD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70C3-E46A-499C-AFE0-8352F2AEA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316A-E3D0-4AE1-9D79-E8BD88DBE174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1E5B-9B97-45E1-9F62-A7F0DB50A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7D7E-28D5-4C4C-B02F-C4825D3C8C1D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30BC3-C395-47F0-87E8-65D810078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>
                <a:solidFill>
                  <a:schemeClr val="accent1"/>
                </a:solidFill>
                <a:latin typeface="Wingdings" pitchFamily="2" charset="2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FC8AE5-1091-4926-9E03-D615C3F92C27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D1ED5D-406E-449C-A9D4-316345F8B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E16A-3657-40D5-B78B-3FE3BE950B5C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1BE0-93F8-4FCC-8F70-48682D280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8536-3320-44EA-B599-F2F065C91F6C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82F3-1774-433F-8C0B-B26506C1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49F3-B0D8-4B1F-9EAC-F04897E8B95A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04DE-63B0-4D45-A02E-2EE8E1643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02B8-265C-4C93-9E57-89E7B37BE432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DA00-4559-4374-9337-8EC82387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E076-4EA1-491C-9896-1F5852260805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63D0D-3226-4D4E-B38A-AED43D9E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F274-00E1-4E64-A1B2-AD012E65A434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4A2F-BCD4-42AC-A904-9487E4FED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C71298-35D3-4AA3-9D2B-05FC6300AB5A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345F13-7272-4BC9-8E56-8001598D9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79" r:id="rId10"/>
    <p:sldLayoutId id="2147483680" r:id="rId11"/>
    <p:sldLayoutId id="2147483681" r:id="rId12"/>
    <p:sldLayoutId id="2147483682" r:id="rId13"/>
    <p:sldLayoutId id="2147483669" r:id="rId14"/>
    <p:sldLayoutId id="2147483683" r:id="rId15"/>
    <p:sldLayoutId id="2147483684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a/url?sa=i&amp;rct=j&amp;q=&amp;esrc=s&amp;frm=1&amp;source=images&amp;cd=&amp;cad=rja&amp;docid=jIY-IYqHa9xS_M&amp;tbnid=oHGAcCGdo3Wj6M:&amp;ved=0CAUQjRw&amp;url=http://www.skiisandbiikes.com/blog/ski-fast-phil/&amp;ei=-yIRU4z-E6LWyQHbo4GABQ&amp;bvm=bv.62286460,d.aWc&amp;psig=AFQjCNGWeITq5j9vGEF7znLXKNM2fxAfCg&amp;ust=1393718393352325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a/url?sa=i&amp;rct=j&amp;q=&amp;esrc=s&amp;frm=1&amp;source=images&amp;cd=&amp;cad=rja&amp;docid=jIY-IYqHa9xS_M&amp;tbnid=oHGAcCGdo3Wj6M:&amp;ved=0CAUQjRw&amp;url=http://www.skiisandbiikes.com/blog/ski-fast-phil/&amp;ei=-yIRU4z-E6LWyQHbo4GABQ&amp;bvm=bv.62286460,d.aWc&amp;psig=AFQjCNGWeITq5j9vGEF7znLXKNM2fxAfCg&amp;ust=1393718393352325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3" descr="Craigleith-e1328201967108"/>
          <p:cNvPicPr>
            <a:picLocks noChangeAspect="1" noChangeArrowheads="1"/>
          </p:cNvPicPr>
          <p:nvPr/>
        </p:nvPicPr>
        <p:blipFill>
          <a:blip r:embed="rId2"/>
          <a:srcRect r="7350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6"/>
          <p:cNvSpPr>
            <a:spLocks/>
          </p:cNvSpPr>
          <p:nvPr/>
        </p:nvSpPr>
        <p:spPr bwMode="auto">
          <a:xfrm>
            <a:off x="361950" y="2016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>
                <a:solidFill>
                  <a:srgbClr val="4A219B"/>
                </a:solidFill>
                <a:latin typeface="Calisto MT"/>
              </a:rPr>
              <a:t>GDHL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"/>
          <p:cNvSpPr>
            <a:spLocks/>
          </p:cNvSpPr>
          <p:nvPr/>
        </p:nvSpPr>
        <p:spPr bwMode="auto">
          <a:xfrm>
            <a:off x="520700" y="-47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500">
                <a:solidFill>
                  <a:srgbClr val="4A219B"/>
                </a:solidFill>
                <a:latin typeface="Calisto MT"/>
              </a:rPr>
              <a:t>A bit of housekeeping…</a:t>
            </a:r>
          </a:p>
        </p:txBody>
      </p:sp>
      <p:pic>
        <p:nvPicPr>
          <p:cNvPr id="27650" name="Picture 6" descr="phile_brown_win"/>
          <p:cNvPicPr>
            <a:picLocks noChangeAspect="1" noChangeArrowheads="1"/>
          </p:cNvPicPr>
          <p:nvPr/>
        </p:nvPicPr>
        <p:blipFill>
          <a:blip r:embed="rId2"/>
          <a:srcRect b="2383"/>
          <a:stretch>
            <a:fillRect/>
          </a:stretch>
        </p:blipFill>
        <p:spPr bwMode="auto">
          <a:xfrm>
            <a:off x="31750" y="-15875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0"/>
          <p:cNvSpPr>
            <a:spLocks/>
          </p:cNvSpPr>
          <p:nvPr/>
        </p:nvSpPr>
        <p:spPr bwMode="auto">
          <a:xfrm>
            <a:off x="311150" y="54419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500">
                <a:solidFill>
                  <a:schemeClr val="bg1"/>
                </a:solidFill>
                <a:latin typeface="Calisto MT"/>
              </a:rPr>
              <a:t>Some noteworthy accomplishments…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Some noteworthy accomplishments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361950" y="1549400"/>
            <a:ext cx="8591550" cy="32670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115 skiers racing in the GDHL</a:t>
            </a:r>
            <a:r>
              <a:rPr lang="en-US" sz="2500" smtClean="0">
                <a:solidFill>
                  <a:schemeClr val="bg1"/>
                </a:solidFill>
              </a:rPr>
              <a:t> </a:t>
            </a:r>
            <a:r>
              <a:rPr lang="en-US" sz="1500" smtClean="0">
                <a:solidFill>
                  <a:schemeClr val="bg1"/>
                </a:solidFill>
              </a:rPr>
              <a:t>(+108 vs 2012/2013, +95 vs 2011/2012)</a:t>
            </a:r>
            <a:r>
              <a:rPr lang="en-US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13 racers under the age of 30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 bit less swag for individual GDHL racers, but                                              a lot more contribution to racing at the Club generally, including</a:t>
            </a:r>
          </a:p>
          <a:p>
            <a:pPr marL="742950" lvl="1" indent="-285750" eaLnBrk="1" hangingPunct="1"/>
            <a:r>
              <a:rPr lang="en-US" sz="1500" smtClean="0">
                <a:solidFill>
                  <a:schemeClr val="bg1"/>
                </a:solidFill>
              </a:rPr>
              <a:t>Donation of a basket of racing opportunities worth almost $1,000 to the Athletic Fundraiser</a:t>
            </a:r>
          </a:p>
          <a:p>
            <a:pPr marL="742950" lvl="1" indent="-285750" eaLnBrk="1" hangingPunct="1"/>
            <a:r>
              <a:rPr lang="en-US" sz="1500" smtClean="0">
                <a:solidFill>
                  <a:schemeClr val="bg1"/>
                </a:solidFill>
              </a:rPr>
              <a:t>Special purchase of a supply of gates for use in the adult gate training program</a:t>
            </a:r>
          </a:p>
          <a:p>
            <a:pPr marL="742950" lvl="1" indent="-285750" eaLnBrk="1" hangingPunct="1"/>
            <a:r>
              <a:rPr lang="en-US" sz="1500" smtClean="0">
                <a:solidFill>
                  <a:schemeClr val="bg1"/>
                </a:solidFill>
              </a:rPr>
              <a:t>Special commitment to fund the purchase of computer equipment for use in the finish huts, which will help with a planned live timing project</a:t>
            </a:r>
          </a:p>
          <a:p>
            <a:pPr eaLnBrk="1" hangingPunct="1"/>
            <a:endParaRPr lang="en-US" sz="1500" smtClean="0">
              <a:solidFill>
                <a:schemeClr val="bg1"/>
              </a:solidFill>
            </a:endParaRPr>
          </a:p>
          <a:p>
            <a:pPr eaLnBrk="1" hangingPunct="1"/>
            <a:endParaRPr lang="en-US" sz="25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500" smtClean="0">
              <a:solidFill>
                <a:schemeClr val="bg1"/>
              </a:solidFill>
            </a:endParaRPr>
          </a:p>
        </p:txBody>
      </p:sp>
      <p:cxnSp>
        <p:nvCxnSpPr>
          <p:cNvPr id="28675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8676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8677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Some noteworthy accomplishments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361950" y="1549400"/>
            <a:ext cx="8591550" cy="3267075"/>
          </a:xfrm>
        </p:spPr>
        <p:txBody>
          <a:bodyPr/>
          <a:lstStyle/>
          <a:p>
            <a:pPr eaLnBrk="1" hangingPunct="1"/>
            <a:r>
              <a:rPr lang="en-US" sz="2500" smtClean="0">
                <a:solidFill>
                  <a:schemeClr val="bg1"/>
                </a:solidFill>
              </a:rPr>
              <a:t>Budget contribution of $6,000 to general racing expenses &amp; $2,500 to general administrative expenses at the Club            </a:t>
            </a:r>
          </a:p>
          <a:p>
            <a:pPr eaLnBrk="1" hangingPunct="1"/>
            <a:r>
              <a:rPr lang="en-US" sz="2500" smtClean="0">
                <a:solidFill>
                  <a:schemeClr val="bg1"/>
                </a:solidFill>
              </a:rPr>
              <a:t>Big increases in Snow School programs over last year, including</a:t>
            </a:r>
          </a:p>
          <a:p>
            <a:pPr marL="742950" lvl="1" indent="-285750" eaLnBrk="1" hangingPunct="1"/>
            <a:r>
              <a:rPr lang="en-US" sz="1500" smtClean="0">
                <a:solidFill>
                  <a:schemeClr val="bg1"/>
                </a:solidFill>
              </a:rPr>
              <a:t>50% increase in Christmas camp registrations</a:t>
            </a:r>
          </a:p>
          <a:p>
            <a:pPr marL="742950" lvl="1" indent="-285750" eaLnBrk="1" hangingPunct="1"/>
            <a:r>
              <a:rPr lang="en-US" sz="1500" smtClean="0">
                <a:solidFill>
                  <a:schemeClr val="bg1"/>
                </a:solidFill>
              </a:rPr>
              <a:t>100% increase in adult technical program registrations</a:t>
            </a:r>
          </a:p>
          <a:p>
            <a:pPr marL="742950" lvl="1" indent="-285750" eaLnBrk="1" hangingPunct="1"/>
            <a:r>
              <a:rPr lang="en-US" sz="1500" smtClean="0">
                <a:solidFill>
                  <a:schemeClr val="bg1"/>
                </a:solidFill>
              </a:rPr>
              <a:t>Adult gate training programs sold out with a waiting list</a:t>
            </a:r>
          </a:p>
          <a:p>
            <a:pPr marL="742950" lvl="1" indent="-285750" eaLnBrk="1" hangingPunct="1"/>
            <a:r>
              <a:rPr lang="en-US" sz="1500" smtClean="0">
                <a:solidFill>
                  <a:schemeClr val="bg1"/>
                </a:solidFill>
              </a:rPr>
              <a:t>Friday training registrations increased by almost 50%</a:t>
            </a:r>
          </a:p>
          <a:p>
            <a:pPr eaLnBrk="1" hangingPunct="1"/>
            <a:endParaRPr lang="en-US" sz="1500" smtClean="0">
              <a:solidFill>
                <a:schemeClr val="bg1"/>
              </a:solidFill>
            </a:endParaRPr>
          </a:p>
          <a:p>
            <a:pPr eaLnBrk="1" hangingPunct="1"/>
            <a:endParaRPr lang="en-US" sz="25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500" smtClean="0">
              <a:solidFill>
                <a:schemeClr val="bg1"/>
              </a:solidFill>
            </a:endParaRPr>
          </a:p>
        </p:txBody>
      </p:sp>
      <p:cxnSp>
        <p:nvCxnSpPr>
          <p:cNvPr id="29699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9700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9701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 descr="SPORTS_OLY-SKI-SLALOM_14_MCT"/>
          <p:cNvPicPr>
            <a:picLocks noChangeAspect="1" noChangeArrowheads="1"/>
          </p:cNvPicPr>
          <p:nvPr/>
        </p:nvPicPr>
        <p:blipFill>
          <a:blip r:embed="rId2"/>
          <a:srcRect l="2332" t="23569"/>
          <a:stretch>
            <a:fillRect/>
          </a:stretch>
        </p:blipFill>
        <p:spPr bwMode="auto">
          <a:xfrm>
            <a:off x="0" y="0"/>
            <a:ext cx="91789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10"/>
          <p:cNvSpPr>
            <a:spLocks/>
          </p:cNvSpPr>
          <p:nvPr/>
        </p:nvSpPr>
        <p:spPr bwMode="auto">
          <a:xfrm>
            <a:off x="520700" y="-47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500">
                <a:solidFill>
                  <a:srgbClr val="4A219B"/>
                </a:solidFill>
                <a:latin typeface="Calisto MT"/>
              </a:rPr>
              <a:t>A bit of housekeeping…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Housekeeping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552450" y="1549400"/>
            <a:ext cx="8335963" cy="3267075"/>
          </a:xfrm>
        </p:spPr>
        <p:txBody>
          <a:bodyPr/>
          <a:lstStyle/>
          <a:p>
            <a:pPr eaLnBrk="1" hangingPunct="1"/>
            <a:r>
              <a:rPr lang="en-US" sz="2500" smtClean="0">
                <a:solidFill>
                  <a:schemeClr val="bg1"/>
                </a:solidFill>
              </a:rPr>
              <a:t>Please pay $10 per wine bottle to the bar for corkage</a:t>
            </a:r>
          </a:p>
          <a:p>
            <a:pPr eaLnBrk="1" hangingPunct="1"/>
            <a:endParaRPr lang="en-US" sz="1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500" smtClean="0">
                <a:solidFill>
                  <a:schemeClr val="bg1"/>
                </a:solidFill>
              </a:rPr>
              <a:t>Please complete the 2 short surveys we will be distributing, and return them during the evening</a:t>
            </a:r>
          </a:p>
          <a:p>
            <a:pPr eaLnBrk="1" hangingPunct="1">
              <a:buFont typeface="Wingdings" pitchFamily="2" charset="2"/>
              <a:buNone/>
            </a:pPr>
            <a:endParaRPr lang="en-US" sz="1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500" smtClean="0">
                <a:solidFill>
                  <a:schemeClr val="bg1"/>
                </a:solidFill>
              </a:rPr>
              <a:t>Please return bibs to Kylie in the race office, or          you will be charged!</a:t>
            </a:r>
          </a:p>
          <a:p>
            <a:pPr eaLnBrk="1" hangingPunct="1">
              <a:buFont typeface="Wingdings" pitchFamily="2" charset="2"/>
              <a:buNone/>
            </a:pPr>
            <a:endParaRPr lang="en-US" sz="2500" smtClean="0">
              <a:solidFill>
                <a:schemeClr val="bg1"/>
              </a:solidFill>
            </a:endParaRPr>
          </a:p>
        </p:txBody>
      </p:sp>
      <p:cxnSp>
        <p:nvCxnSpPr>
          <p:cNvPr id="33795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33796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33797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" descr="i9KSw"/>
          <p:cNvPicPr>
            <a:picLocks noChangeAspect="1" noChangeArrowheads="1"/>
          </p:cNvPicPr>
          <p:nvPr/>
        </p:nvPicPr>
        <p:blipFill>
          <a:blip r:embed="rId2"/>
          <a:srcRect l="6696" r="4572"/>
          <a:stretch>
            <a:fillRect/>
          </a:stretch>
        </p:blipFill>
        <p:spPr bwMode="auto">
          <a:xfrm>
            <a:off x="-7938" y="-22225"/>
            <a:ext cx="915193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10"/>
          <p:cNvSpPr>
            <a:spLocks/>
          </p:cNvSpPr>
          <p:nvPr/>
        </p:nvSpPr>
        <p:spPr bwMode="auto">
          <a:xfrm>
            <a:off x="250825" y="90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500">
                <a:solidFill>
                  <a:srgbClr val="4A219B"/>
                </a:solidFill>
                <a:latin typeface="Calisto MT"/>
              </a:rPr>
              <a:t>The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/>
          </p:cNvSpPr>
          <p:nvPr/>
        </p:nvSpPr>
        <p:spPr bwMode="auto">
          <a:xfrm>
            <a:off x="250825" y="90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Calisto MT"/>
              </a:rPr>
              <a:t>gdhl.org</a:t>
            </a:r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 b="5632"/>
          <a:stretch>
            <a:fillRect/>
          </a:stretch>
        </p:blipFill>
        <p:spPr bwMode="auto">
          <a:xfrm>
            <a:off x="1058863" y="1233488"/>
            <a:ext cx="70215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3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35844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35845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9" descr="i9KSw"/>
          <p:cNvPicPr>
            <a:picLocks noChangeAspect="1" noChangeArrowheads="1"/>
          </p:cNvPicPr>
          <p:nvPr/>
        </p:nvPicPr>
        <p:blipFill>
          <a:blip r:embed="rId2"/>
          <a:srcRect l="6696" r="4572"/>
          <a:stretch>
            <a:fillRect/>
          </a:stretch>
        </p:blipFill>
        <p:spPr bwMode="auto">
          <a:xfrm>
            <a:off x="-7938" y="-22225"/>
            <a:ext cx="915193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0"/>
          <p:cNvSpPr>
            <a:spLocks/>
          </p:cNvSpPr>
          <p:nvPr/>
        </p:nvSpPr>
        <p:spPr bwMode="auto">
          <a:xfrm>
            <a:off x="250825" y="90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500">
                <a:solidFill>
                  <a:srgbClr val="4A219B"/>
                </a:solidFill>
                <a:latin typeface="Calisto MT"/>
              </a:rPr>
              <a:t>The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unnamed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79388"/>
            <a:ext cx="4841875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unnamed"/>
          <p:cNvPicPr>
            <a:picLocks noChangeAspect="1" noChangeArrowheads="1"/>
          </p:cNvPicPr>
          <p:nvPr/>
        </p:nvPicPr>
        <p:blipFill>
          <a:blip r:embed="rId2"/>
          <a:srcRect l="19106" t="21040" r="20023" b="17461"/>
          <a:stretch>
            <a:fillRect/>
          </a:stretch>
        </p:blipFill>
        <p:spPr bwMode="auto">
          <a:xfrm>
            <a:off x="2247900" y="179388"/>
            <a:ext cx="4794250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2"/>
          <p:cNvSpPr>
            <a:spLocks noChangeArrowheads="1"/>
          </p:cNvSpPr>
          <p:nvPr/>
        </p:nvSpPr>
        <p:spPr bwMode="auto">
          <a:xfrm>
            <a:off x="1119188" y="1541463"/>
            <a:ext cx="6948487" cy="32146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Thank you to our sponsors</a:t>
            </a:r>
          </a:p>
        </p:txBody>
      </p:sp>
      <p:pic>
        <p:nvPicPr>
          <p:cNvPr id="19459" name="Picture 11" descr="sj_racesk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214563"/>
            <a:ext cx="38385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0" name="AutoShape 6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9461" name="AutoShape 7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9462" name="AutoShape 8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larisa-yurkiw"/>
          <p:cNvPicPr>
            <a:picLocks noChangeAspect="1" noChangeArrowheads="1"/>
          </p:cNvPicPr>
          <p:nvPr/>
        </p:nvPicPr>
        <p:blipFill>
          <a:blip r:embed="rId2"/>
          <a:srcRect l="11728" t="-4079" r="12340" b="-8667"/>
          <a:stretch>
            <a:fillRect/>
          </a:stretch>
        </p:blipFill>
        <p:spPr bwMode="auto">
          <a:xfrm>
            <a:off x="0" y="-282575"/>
            <a:ext cx="9240838" cy="77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8207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500" smtClean="0">
                <a:solidFill>
                  <a:schemeClr val="bg2"/>
                </a:solidFill>
              </a:rPr>
              <a:t>Most </a:t>
            </a:r>
            <a:br>
              <a:rPr lang="en-US" sz="3500" smtClean="0">
                <a:solidFill>
                  <a:schemeClr val="bg2"/>
                </a:solidFill>
              </a:rPr>
            </a:br>
            <a:r>
              <a:rPr lang="en-US" sz="3500" smtClean="0">
                <a:solidFill>
                  <a:schemeClr val="bg2"/>
                </a:solidFill>
              </a:rPr>
              <a:t>Improved </a:t>
            </a:r>
            <a:br>
              <a:rPr lang="en-US" sz="3500" smtClean="0">
                <a:solidFill>
                  <a:schemeClr val="bg2"/>
                </a:solidFill>
              </a:rPr>
            </a:br>
            <a:r>
              <a:rPr lang="en-US" sz="3500" smtClean="0">
                <a:solidFill>
                  <a:schemeClr val="bg2"/>
                </a:solidFill>
              </a:rPr>
              <a:t>(Women)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Most Improved (Women)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469900" y="1978025"/>
            <a:ext cx="8693150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3</a:t>
            </a:r>
            <a:r>
              <a:rPr lang="en-US" sz="3000" baseline="30000" smtClean="0">
                <a:solidFill>
                  <a:schemeClr val="bg2"/>
                </a:solidFill>
              </a:rPr>
              <a:t>rd</a:t>
            </a:r>
            <a:r>
              <a:rPr lang="en-US" sz="3000" smtClean="0">
                <a:solidFill>
                  <a:schemeClr val="bg2"/>
                </a:solidFill>
              </a:rPr>
              <a:t> 	Elspeth Gaukrodger	</a:t>
            </a:r>
            <a:r>
              <a:rPr lang="en-US" sz="1500" smtClean="0">
                <a:solidFill>
                  <a:schemeClr val="bg2"/>
                </a:solidFill>
              </a:rPr>
              <a:t>Rank 100, Finish 95, 0.95 fraction, 95 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2</a:t>
            </a:r>
            <a:r>
              <a:rPr lang="en-US" sz="3000" baseline="30000" smtClean="0">
                <a:solidFill>
                  <a:schemeClr val="bg2"/>
                </a:solidFill>
              </a:rPr>
              <a:t>nd</a:t>
            </a:r>
            <a:r>
              <a:rPr lang="en-US" sz="3000" smtClean="0">
                <a:solidFill>
                  <a:schemeClr val="bg2"/>
                </a:solidFill>
              </a:rPr>
              <a:t>	Daina Dunlop		</a:t>
            </a:r>
            <a:r>
              <a:rPr lang="en-US" sz="1500" smtClean="0">
                <a:solidFill>
                  <a:schemeClr val="bg2"/>
                </a:solidFill>
              </a:rPr>
              <a:t>Rank 93,   Finish 77, 0.83 fraction, 88 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1</a:t>
            </a:r>
            <a:r>
              <a:rPr lang="en-US" sz="3000" baseline="30000" smtClean="0">
                <a:solidFill>
                  <a:schemeClr val="bg1"/>
                </a:solidFill>
              </a:rPr>
              <a:t>st</a:t>
            </a:r>
            <a:r>
              <a:rPr lang="en-US" sz="3000" smtClean="0">
                <a:solidFill>
                  <a:schemeClr val="bg1"/>
                </a:solidFill>
              </a:rPr>
              <a:t> 	Leslie Morgan		</a:t>
            </a:r>
            <a:r>
              <a:rPr lang="en-US" sz="1500" smtClean="0">
                <a:solidFill>
                  <a:schemeClr val="bg1"/>
                </a:solidFill>
              </a:rPr>
              <a:t>Rank 60,   Finish 45, 0.75 fraction, 53 LY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olidFill>
                <a:schemeClr val="bg1"/>
              </a:solidFill>
            </a:endParaRPr>
          </a:p>
        </p:txBody>
      </p:sp>
      <p:cxnSp>
        <p:nvCxnSpPr>
          <p:cNvPr id="43011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43012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43013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MediaItemID7956-5919"/>
          <p:cNvPicPr>
            <a:picLocks noChangeAspect="1" noChangeArrowheads="1"/>
          </p:cNvPicPr>
          <p:nvPr/>
        </p:nvPicPr>
        <p:blipFill>
          <a:blip r:embed="rId2"/>
          <a:srcRect l="5594" r="5914"/>
          <a:stretch>
            <a:fillRect/>
          </a:stretch>
        </p:blipFill>
        <p:spPr bwMode="auto">
          <a:xfrm>
            <a:off x="0" y="12700"/>
            <a:ext cx="92408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3"/>
          <p:cNvSpPr>
            <a:spLocks noGrp="1"/>
          </p:cNvSpPr>
          <p:nvPr>
            <p:ph type="title" idx="4294967295"/>
          </p:nvPr>
        </p:nvSpPr>
        <p:spPr>
          <a:xfrm>
            <a:off x="3436938" y="296863"/>
            <a:ext cx="4286250" cy="1143000"/>
          </a:xfrm>
        </p:spPr>
        <p:txBody>
          <a:bodyPr/>
          <a:lstStyle/>
          <a:p>
            <a:pPr algn="r" eaLnBrk="1" hangingPunct="1"/>
            <a:r>
              <a:rPr lang="en-US" sz="3500" smtClean="0">
                <a:solidFill>
                  <a:srgbClr val="4A219B"/>
                </a:solidFill>
              </a:rPr>
              <a:t>Most Improved </a:t>
            </a:r>
            <a:br>
              <a:rPr lang="en-US" sz="3500" smtClean="0">
                <a:solidFill>
                  <a:srgbClr val="4A219B"/>
                </a:solidFill>
              </a:rPr>
            </a:br>
            <a:r>
              <a:rPr lang="en-US" sz="3500" smtClean="0">
                <a:solidFill>
                  <a:srgbClr val="4A219B"/>
                </a:solidFill>
              </a:rPr>
              <a:t>(Men)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Most Improved (Men)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596900" y="1978025"/>
            <a:ext cx="8089900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3</a:t>
            </a:r>
            <a:r>
              <a:rPr lang="en-US" sz="3000" baseline="30000" smtClean="0">
                <a:solidFill>
                  <a:schemeClr val="bg2"/>
                </a:solidFill>
              </a:rPr>
              <a:t>rd</a:t>
            </a:r>
            <a:r>
              <a:rPr lang="en-US" sz="3000" smtClean="0">
                <a:solidFill>
                  <a:schemeClr val="bg2"/>
                </a:solidFill>
              </a:rPr>
              <a:t> 	Brook Dyson	   </a:t>
            </a:r>
            <a:r>
              <a:rPr lang="en-US" sz="1500" smtClean="0">
                <a:solidFill>
                  <a:schemeClr val="bg2"/>
                </a:solidFill>
              </a:rPr>
              <a:t>Rank 33, Finish 20, 0.61 fraction, 30 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2</a:t>
            </a:r>
            <a:r>
              <a:rPr lang="en-US" sz="3000" baseline="30000" smtClean="0">
                <a:solidFill>
                  <a:schemeClr val="bg2"/>
                </a:solidFill>
              </a:rPr>
              <a:t>nd</a:t>
            </a:r>
            <a:r>
              <a:rPr lang="en-US" sz="3000" smtClean="0">
                <a:solidFill>
                  <a:schemeClr val="bg2"/>
                </a:solidFill>
              </a:rPr>
              <a:t>	Will Andrew	   </a:t>
            </a:r>
            <a:r>
              <a:rPr lang="en-US" sz="1500" smtClean="0">
                <a:solidFill>
                  <a:schemeClr val="bg2"/>
                </a:solidFill>
              </a:rPr>
              <a:t>Rank 69, Finish 39, 0.57 fraction, 64 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1</a:t>
            </a:r>
            <a:r>
              <a:rPr lang="en-US" sz="3000" baseline="30000" smtClean="0">
                <a:solidFill>
                  <a:schemeClr val="bg1"/>
                </a:solidFill>
              </a:rPr>
              <a:t>st</a:t>
            </a:r>
            <a:r>
              <a:rPr lang="en-US" sz="3000" smtClean="0">
                <a:solidFill>
                  <a:schemeClr val="bg1"/>
                </a:solidFill>
              </a:rPr>
              <a:t> 	Jamie Coulter	   </a:t>
            </a:r>
            <a:r>
              <a:rPr lang="en-US" sz="1500" smtClean="0">
                <a:solidFill>
                  <a:schemeClr val="bg1"/>
                </a:solidFill>
              </a:rPr>
              <a:t>Rank 82, Finish 40, 0.49 fraction, 80 LY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  <p:cxnSp>
        <p:nvCxnSpPr>
          <p:cNvPr id="47107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47108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47109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295400"/>
            <a:ext cx="8228013" cy="1927225"/>
          </a:xfrm>
        </p:spPr>
        <p:txBody>
          <a:bodyPr tIns="0" bIns="0" anchor="b"/>
          <a:lstStyle/>
          <a:p>
            <a:pPr eaLnBrk="1" hangingPunct="1"/>
            <a:endParaRPr lang="en-US" sz="6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3308350"/>
            <a:ext cx="8228013" cy="1066800"/>
          </a:xfrm>
        </p:spPr>
        <p:txBody>
          <a:bodyPr tIns="0" bIns="0" rtlCol="0">
            <a:normAutofit/>
          </a:bodyPr>
          <a:lstStyle/>
          <a:p>
            <a:pPr marL="0" indent="0" algn="ctr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131" name="AutoShape 6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190750" y="1876425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2" name="Picture 8" descr="family_ski_fast_phil_racing"/>
          <p:cNvPicPr>
            <a:picLocks noChangeAspect="1" noChangeArrowheads="1"/>
          </p:cNvPicPr>
          <p:nvPr/>
        </p:nvPicPr>
        <p:blipFill>
          <a:blip r:embed="rId3"/>
          <a:srcRect l="9972" r="5185"/>
          <a:stretch>
            <a:fillRect/>
          </a:stretch>
        </p:blipFill>
        <p:spPr bwMode="auto">
          <a:xfrm>
            <a:off x="0" y="-141288"/>
            <a:ext cx="9144000" cy="70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9"/>
          <p:cNvSpPr>
            <a:spLocks/>
          </p:cNvSpPr>
          <p:nvPr/>
        </p:nvSpPr>
        <p:spPr bwMode="auto">
          <a:xfrm>
            <a:off x="457200" y="90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500">
                <a:solidFill>
                  <a:schemeClr val="bg2"/>
                </a:solidFill>
                <a:latin typeface="Calisto MT"/>
              </a:rPr>
              <a:t>Top 3 (Men)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Top 3 (Men)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739775" y="1978025"/>
            <a:ext cx="7662863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3</a:t>
            </a:r>
            <a:r>
              <a:rPr lang="en-US" sz="3000" baseline="30000" smtClean="0">
                <a:solidFill>
                  <a:schemeClr val="bg2"/>
                </a:solidFill>
              </a:rPr>
              <a:t>rd</a:t>
            </a:r>
            <a:r>
              <a:rPr lang="en-US" sz="3000" smtClean="0">
                <a:solidFill>
                  <a:schemeClr val="bg2"/>
                </a:solidFill>
              </a:rPr>
              <a:t>	Scott McLorie		455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2</a:t>
            </a:r>
            <a:r>
              <a:rPr lang="en-US" sz="3000" baseline="30000" smtClean="0">
                <a:solidFill>
                  <a:schemeClr val="bg2"/>
                </a:solidFill>
              </a:rPr>
              <a:t>nd</a:t>
            </a:r>
            <a:r>
              <a:rPr lang="en-US" sz="3000" smtClean="0">
                <a:solidFill>
                  <a:schemeClr val="bg2"/>
                </a:solidFill>
              </a:rPr>
              <a:t>	Ian Malcolm		459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1</a:t>
            </a:r>
            <a:r>
              <a:rPr lang="en-US" sz="3000" baseline="30000" smtClean="0">
                <a:solidFill>
                  <a:schemeClr val="bg1"/>
                </a:solidFill>
              </a:rPr>
              <a:t>st</a:t>
            </a:r>
            <a:r>
              <a:rPr lang="en-US" sz="3000" smtClean="0">
                <a:solidFill>
                  <a:schemeClr val="bg1"/>
                </a:solidFill>
              </a:rPr>
              <a:t>	Alec Libert			464 pts </a:t>
            </a:r>
          </a:p>
        </p:txBody>
      </p:sp>
      <p:cxnSp>
        <p:nvCxnSpPr>
          <p:cNvPr id="51203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51204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51205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3308350"/>
            <a:ext cx="8228013" cy="1066800"/>
          </a:xfrm>
        </p:spPr>
        <p:txBody>
          <a:bodyPr tIns="0" bIns="0" rtlCol="0">
            <a:normAutofit/>
          </a:bodyPr>
          <a:lstStyle/>
          <a:p>
            <a:pPr marL="0" indent="0" algn="ctr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226" name="AutoShape 5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190750" y="1876425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27" name="Picture 8" descr="larisa-yurkiw-4"/>
          <p:cNvPicPr>
            <a:picLocks noChangeAspect="1" noChangeArrowheads="1"/>
          </p:cNvPicPr>
          <p:nvPr/>
        </p:nvPicPr>
        <p:blipFill>
          <a:blip r:embed="rId3"/>
          <a:srcRect l="7700" r="17880"/>
          <a:stretch>
            <a:fillRect/>
          </a:stretch>
        </p:blipFill>
        <p:spPr bwMode="auto">
          <a:xfrm>
            <a:off x="0" y="-22225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10"/>
          <p:cNvSpPr>
            <a:spLocks/>
          </p:cNvSpPr>
          <p:nvPr/>
        </p:nvSpPr>
        <p:spPr bwMode="auto">
          <a:xfrm>
            <a:off x="457200" y="90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500">
                <a:solidFill>
                  <a:srgbClr val="4A219B"/>
                </a:solidFill>
                <a:latin typeface="Calisto MT"/>
              </a:rPr>
              <a:t>Top 3 (Women)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Top 3 (Women)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>
          <a:xfrm>
            <a:off x="739775" y="1978025"/>
            <a:ext cx="7662863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3</a:t>
            </a:r>
            <a:r>
              <a:rPr lang="en-US" sz="3000" baseline="30000" smtClean="0">
                <a:solidFill>
                  <a:schemeClr val="bg2"/>
                </a:solidFill>
              </a:rPr>
              <a:t>rd</a:t>
            </a:r>
            <a:r>
              <a:rPr lang="en-US" sz="3000" smtClean="0">
                <a:solidFill>
                  <a:schemeClr val="bg2"/>
                </a:solidFill>
              </a:rPr>
              <a:t>	Lisa Warll			315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2</a:t>
            </a:r>
            <a:r>
              <a:rPr lang="en-US" sz="3000" baseline="30000" smtClean="0">
                <a:solidFill>
                  <a:schemeClr val="bg2"/>
                </a:solidFill>
              </a:rPr>
              <a:t>nd</a:t>
            </a:r>
            <a:r>
              <a:rPr lang="en-US" sz="3000" smtClean="0">
                <a:solidFill>
                  <a:schemeClr val="bg2"/>
                </a:solidFill>
              </a:rPr>
              <a:t>	Leslie Morgan		332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1</a:t>
            </a:r>
            <a:r>
              <a:rPr lang="en-US" sz="3000" baseline="30000" smtClean="0">
                <a:solidFill>
                  <a:schemeClr val="bg1"/>
                </a:solidFill>
              </a:rPr>
              <a:t>st</a:t>
            </a:r>
            <a:r>
              <a:rPr lang="en-US" sz="3000" smtClean="0">
                <a:solidFill>
                  <a:schemeClr val="bg1"/>
                </a:solidFill>
              </a:rPr>
              <a:t>	Brittany Stainer		386 pts</a:t>
            </a:r>
          </a:p>
          <a:p>
            <a:pPr eaLnBrk="1" hangingPunct="1">
              <a:buFont typeface="Wingdings" pitchFamily="2" charset="2"/>
              <a:buNone/>
            </a:pPr>
            <a:endParaRPr lang="en-US" sz="3000" smtClean="0">
              <a:solidFill>
                <a:schemeClr val="bg1"/>
              </a:solidFill>
            </a:endParaRPr>
          </a:p>
        </p:txBody>
      </p:sp>
      <p:cxnSp>
        <p:nvCxnSpPr>
          <p:cNvPr id="55299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55300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55301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 descr="Philip+Brown+FIS+Junior+World+Ski+Championships+lT_Q231tpuDl"/>
          <p:cNvPicPr>
            <a:picLocks noChangeAspect="1" noChangeArrowheads="1"/>
          </p:cNvPicPr>
          <p:nvPr/>
        </p:nvPicPr>
        <p:blipFill>
          <a:blip r:embed="rId2"/>
          <a:srcRect l="10585"/>
          <a:stretch>
            <a:fillRect/>
          </a:stretch>
        </p:blipFill>
        <p:spPr bwMode="auto">
          <a:xfrm>
            <a:off x="0" y="0"/>
            <a:ext cx="925353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500" smtClean="0">
                <a:solidFill>
                  <a:srgbClr val="4A219B"/>
                </a:solidFill>
              </a:rPr>
              <a:t>Over 50 (Men)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Over 50 (Men)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>
          <a:xfrm>
            <a:off x="739775" y="1978025"/>
            <a:ext cx="7662863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3</a:t>
            </a:r>
            <a:r>
              <a:rPr lang="en-US" sz="3000" baseline="30000" smtClean="0">
                <a:solidFill>
                  <a:schemeClr val="bg2"/>
                </a:solidFill>
              </a:rPr>
              <a:t>rd</a:t>
            </a:r>
            <a:r>
              <a:rPr lang="en-US" sz="3000" smtClean="0">
                <a:solidFill>
                  <a:schemeClr val="bg2"/>
                </a:solidFill>
              </a:rPr>
              <a:t> 	Craig Shibley		417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2</a:t>
            </a:r>
            <a:r>
              <a:rPr lang="en-US" sz="3000" baseline="30000" smtClean="0">
                <a:solidFill>
                  <a:schemeClr val="bg2"/>
                </a:solidFill>
              </a:rPr>
              <a:t>nd</a:t>
            </a:r>
            <a:r>
              <a:rPr lang="en-US" sz="3000" smtClean="0">
                <a:solidFill>
                  <a:schemeClr val="bg2"/>
                </a:solidFill>
              </a:rPr>
              <a:t>	Trent Winstone		430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1</a:t>
            </a:r>
            <a:r>
              <a:rPr lang="en-US" sz="3000" baseline="30000" smtClean="0">
                <a:solidFill>
                  <a:schemeClr val="bg1"/>
                </a:solidFill>
              </a:rPr>
              <a:t>st</a:t>
            </a:r>
            <a:r>
              <a:rPr lang="en-US" sz="3000" smtClean="0">
                <a:solidFill>
                  <a:schemeClr val="bg1"/>
                </a:solidFill>
              </a:rPr>
              <a:t> 	Jeff Sutherland		445 pts</a:t>
            </a:r>
          </a:p>
          <a:p>
            <a:pPr eaLnBrk="1" hangingPunct="1">
              <a:buFont typeface="Wingdings" pitchFamily="2" charset="2"/>
              <a:buNone/>
            </a:pPr>
            <a:endParaRPr lang="en-US" sz="3000" smtClean="0">
              <a:solidFill>
                <a:schemeClr val="bg1"/>
              </a:solidFill>
            </a:endParaRPr>
          </a:p>
        </p:txBody>
      </p:sp>
      <p:cxnSp>
        <p:nvCxnSpPr>
          <p:cNvPr id="59395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59396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59397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val 6"/>
          <p:cNvSpPr>
            <a:spLocks noChangeArrowheads="1"/>
          </p:cNvSpPr>
          <p:nvPr/>
        </p:nvSpPr>
        <p:spPr bwMode="auto">
          <a:xfrm>
            <a:off x="1119188" y="1573213"/>
            <a:ext cx="6948487" cy="32146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Thank you to our sponsors</a:t>
            </a:r>
          </a:p>
        </p:txBody>
      </p:sp>
      <p:pic>
        <p:nvPicPr>
          <p:cNvPr id="20483" name="Picture 5" descr="dynastar white 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5" y="2563813"/>
            <a:ext cx="4181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4" name="AutoShape 5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0485" name="AutoShape 6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0486" name="AutoShape 7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347544790_640"/>
          <p:cNvPicPr>
            <a:picLocks noChangeAspect="1" noChangeArrowheads="1"/>
          </p:cNvPicPr>
          <p:nvPr/>
        </p:nvPicPr>
        <p:blipFill>
          <a:blip r:embed="rId2"/>
          <a:srcRect r="25879"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500" smtClean="0">
                <a:solidFill>
                  <a:srgbClr val="4A219B"/>
                </a:solidFill>
              </a:rPr>
              <a:t>Over 50 (Women)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Over 50 (Women)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4294967295"/>
          </p:nvPr>
        </p:nvSpPr>
        <p:spPr>
          <a:xfrm>
            <a:off x="739775" y="1978025"/>
            <a:ext cx="7662863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3</a:t>
            </a:r>
            <a:r>
              <a:rPr lang="en-US" sz="3000" baseline="30000" smtClean="0">
                <a:solidFill>
                  <a:schemeClr val="bg2"/>
                </a:solidFill>
              </a:rPr>
              <a:t>rd</a:t>
            </a:r>
            <a:r>
              <a:rPr lang="en-US" sz="3000" smtClean="0">
                <a:solidFill>
                  <a:schemeClr val="bg2"/>
                </a:solidFill>
              </a:rPr>
              <a:t> 	Margaret Isberg		225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2</a:t>
            </a:r>
            <a:r>
              <a:rPr lang="en-US" sz="3000" baseline="30000" smtClean="0">
                <a:solidFill>
                  <a:schemeClr val="bg2"/>
                </a:solidFill>
              </a:rPr>
              <a:t>nd</a:t>
            </a:r>
            <a:r>
              <a:rPr lang="en-US" sz="3000" smtClean="0">
                <a:solidFill>
                  <a:schemeClr val="bg2"/>
                </a:solidFill>
              </a:rPr>
              <a:t>	Daina Dunlop		239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1</a:t>
            </a:r>
            <a:r>
              <a:rPr lang="en-US" sz="3000" baseline="30000" smtClean="0">
                <a:solidFill>
                  <a:schemeClr val="bg1"/>
                </a:solidFill>
              </a:rPr>
              <a:t>st</a:t>
            </a:r>
            <a:r>
              <a:rPr lang="en-US" sz="3000" smtClean="0">
                <a:solidFill>
                  <a:schemeClr val="bg1"/>
                </a:solidFill>
              </a:rPr>
              <a:t> 	Tiana Boyman		247 pts</a:t>
            </a:r>
          </a:p>
        </p:txBody>
      </p:sp>
      <p:cxnSp>
        <p:nvCxnSpPr>
          <p:cNvPr id="63491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63492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63493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Philip+Brown+wXwJiitU89cm"/>
          <p:cNvPicPr>
            <a:picLocks noChangeAspect="1" noChangeArrowheads="1"/>
          </p:cNvPicPr>
          <p:nvPr/>
        </p:nvPicPr>
        <p:blipFill>
          <a:blip r:embed="rId2"/>
          <a:srcRect l="4408" r="7042"/>
          <a:stretch>
            <a:fillRect/>
          </a:stretch>
        </p:blipFill>
        <p:spPr bwMode="auto">
          <a:xfrm>
            <a:off x="12700" y="0"/>
            <a:ext cx="918368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/>
          </p:cNvSpPr>
          <p:nvPr>
            <p:ph type="title" idx="4294967295"/>
          </p:nvPr>
        </p:nvSpPr>
        <p:spPr>
          <a:xfrm>
            <a:off x="298450" y="1063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500" smtClean="0">
                <a:solidFill>
                  <a:srgbClr val="4A219B"/>
                </a:solidFill>
              </a:rPr>
              <a:t>Individual Ranking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31763"/>
            <a:ext cx="8229600" cy="1143001"/>
          </a:xfrm>
        </p:spPr>
        <p:txBody>
          <a:bodyPr/>
          <a:lstStyle/>
          <a:p>
            <a:pPr eaLnBrk="1" hangingPunct="1"/>
            <a:r>
              <a:rPr lang="en-US" sz="3400" smtClean="0"/>
              <a:t>Individual Ranking</a:t>
            </a:r>
          </a:p>
        </p:txBody>
      </p:sp>
      <p:graphicFrame>
        <p:nvGraphicFramePr>
          <p:cNvPr id="147863" name="Group 407"/>
          <p:cNvGraphicFramePr>
            <a:graphicFrameLocks noGrp="1"/>
          </p:cNvGraphicFramePr>
          <p:nvPr/>
        </p:nvGraphicFramePr>
        <p:xfrm>
          <a:off x="727075" y="1076325"/>
          <a:ext cx="3454400" cy="4130675"/>
        </p:xfrm>
        <a:graphic>
          <a:graphicData uri="http://schemas.openxmlformats.org/drawingml/2006/table">
            <a:tbl>
              <a:tblPr/>
              <a:tblGrid>
                <a:gridCol w="952500"/>
                <a:gridCol w="1879600"/>
                <a:gridCol w="6223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1st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Libert, Alec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2nd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Malcolm, Ian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459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3rd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McLorie, Scott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Cavers, Greg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Macmillan, Doug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Sutherland, Jeff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Raymond, David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Jackson, Spencer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Jansons, Andrew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Jackson, Trevor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Ruffolo, Philip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8036" name="Group 580"/>
          <p:cNvGraphicFramePr>
            <a:graphicFrameLocks noGrp="1"/>
          </p:cNvGraphicFramePr>
          <p:nvPr/>
        </p:nvGraphicFramePr>
        <p:xfrm>
          <a:off x="4968875" y="1073150"/>
          <a:ext cx="3454400" cy="4130675"/>
        </p:xfrm>
        <a:graphic>
          <a:graphicData uri="http://schemas.openxmlformats.org/drawingml/2006/table">
            <a:tbl>
              <a:tblPr/>
              <a:tblGrid>
                <a:gridCol w="952500"/>
                <a:gridCol w="1879600"/>
                <a:gridCol w="6223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Rubes, Morgan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Winstone, Trent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Deeks, Doug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Jarvis, Douglas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423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Kappele, Ross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417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Shibley, Craig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417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Jansons, Alex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Pedlar, Patrick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409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Dyson, Brook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Dalton, Randy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Courville, JF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429" name="Rectangle 585"/>
          <p:cNvSpPr>
            <a:spLocks noChangeArrowheads="1"/>
          </p:cNvSpPr>
          <p:nvPr/>
        </p:nvSpPr>
        <p:spPr bwMode="auto">
          <a:xfrm>
            <a:off x="317500" y="79851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30" name="Rectangle 586"/>
          <p:cNvSpPr>
            <a:spLocks noChangeArrowheads="1"/>
          </p:cNvSpPr>
          <p:nvPr/>
        </p:nvSpPr>
        <p:spPr bwMode="auto">
          <a:xfrm>
            <a:off x="4737100" y="80486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0431" name="AutoShape 79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0432" name="AutoShape 80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0433" name="AutoShape 81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31763"/>
            <a:ext cx="8229600" cy="1143001"/>
          </a:xfrm>
        </p:spPr>
        <p:txBody>
          <a:bodyPr/>
          <a:lstStyle/>
          <a:p>
            <a:pPr eaLnBrk="1" hangingPunct="1"/>
            <a:r>
              <a:rPr lang="en-US" sz="3400" smtClean="0"/>
              <a:t>Individual Ranking</a:t>
            </a:r>
          </a:p>
        </p:txBody>
      </p:sp>
      <p:graphicFrame>
        <p:nvGraphicFramePr>
          <p:cNvPr id="152579" name="Group 3"/>
          <p:cNvGraphicFramePr>
            <a:graphicFrameLocks noGrp="1"/>
          </p:cNvGraphicFramePr>
          <p:nvPr/>
        </p:nvGraphicFramePr>
        <p:xfrm>
          <a:off x="727075" y="1074738"/>
          <a:ext cx="3830638" cy="4130675"/>
        </p:xfrm>
        <a:graphic>
          <a:graphicData uri="http://schemas.openxmlformats.org/drawingml/2006/table">
            <a:tbl>
              <a:tblPr/>
              <a:tblGrid>
                <a:gridCol w="1055688"/>
                <a:gridCol w="2084387"/>
                <a:gridCol w="690563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23rd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Von Teichman, Matt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Blaylock, Glenn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401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Banfield, John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398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Latimer, Ian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Lavery, Richard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Stainer, Brittany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Burnes, Robert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381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Usher-Jones, Rich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378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31st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Conacher, Bryce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Gust, Kevin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Patten, Jerry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2620" name="Group 44"/>
          <p:cNvGraphicFramePr>
            <a:graphicFrameLocks noGrp="1"/>
          </p:cNvGraphicFramePr>
          <p:nvPr/>
        </p:nvGraphicFramePr>
        <p:xfrm>
          <a:off x="4978400" y="1074738"/>
          <a:ext cx="3454400" cy="4130675"/>
        </p:xfrm>
        <a:graphic>
          <a:graphicData uri="http://schemas.openxmlformats.org/drawingml/2006/table">
            <a:tbl>
              <a:tblPr/>
              <a:tblGrid>
                <a:gridCol w="952500"/>
                <a:gridCol w="1879600"/>
                <a:gridCol w="6223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Caswell, Tom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373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Ardill, Peter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Craig, Jeff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369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Gin, Eric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Fregren, Chris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Andrew, Will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Coulter, James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41st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McKay, Glenn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341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Kilmer, Glenn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Darlison, Byron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Morgan, Ted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53" name="Rectangle 128"/>
          <p:cNvSpPr>
            <a:spLocks noChangeArrowheads="1"/>
          </p:cNvSpPr>
          <p:nvPr/>
        </p:nvSpPr>
        <p:spPr bwMode="auto">
          <a:xfrm>
            <a:off x="317500" y="79851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54" name="Rectangle 129"/>
          <p:cNvSpPr>
            <a:spLocks noChangeArrowheads="1"/>
          </p:cNvSpPr>
          <p:nvPr/>
        </p:nvSpPr>
        <p:spPr bwMode="auto">
          <a:xfrm>
            <a:off x="4737100" y="80486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1455" name="AutoShape 79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1456" name="AutoShape 80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1457" name="AutoShape 81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31763"/>
            <a:ext cx="8229600" cy="1143001"/>
          </a:xfrm>
        </p:spPr>
        <p:txBody>
          <a:bodyPr/>
          <a:lstStyle/>
          <a:p>
            <a:pPr eaLnBrk="1" hangingPunct="1"/>
            <a:r>
              <a:rPr lang="en-US" sz="3400" smtClean="0"/>
              <a:t>Individual Ranking</a:t>
            </a:r>
          </a:p>
        </p:txBody>
      </p:sp>
      <p:graphicFrame>
        <p:nvGraphicFramePr>
          <p:cNvPr id="152092" name="Group 540"/>
          <p:cNvGraphicFramePr>
            <a:graphicFrameLocks noGrp="1"/>
          </p:cNvGraphicFramePr>
          <p:nvPr/>
        </p:nvGraphicFramePr>
        <p:xfrm>
          <a:off x="742950" y="1085850"/>
          <a:ext cx="3454400" cy="4130675"/>
        </p:xfrm>
        <a:graphic>
          <a:graphicData uri="http://schemas.openxmlformats.org/drawingml/2006/table">
            <a:tbl>
              <a:tblPr/>
              <a:tblGrid>
                <a:gridCol w="952500"/>
                <a:gridCol w="1879600"/>
                <a:gridCol w="6223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Morgan, Leslie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Mathers, James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Cassels, Robert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331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Jeanneault,Tristan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49th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Clark, Chris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Barford, Mack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318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51st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Warll, Lisa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Shepherd, Bill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311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53rd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Copp, Peter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308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Galligan, Patrick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Latimer, Sarah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303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2176" name="Group 624"/>
          <p:cNvGraphicFramePr>
            <a:graphicFrameLocks noGrp="1"/>
          </p:cNvGraphicFramePr>
          <p:nvPr/>
        </p:nvGraphicFramePr>
        <p:xfrm>
          <a:off x="4978400" y="1093788"/>
          <a:ext cx="3708400" cy="4130675"/>
        </p:xfrm>
        <a:graphic>
          <a:graphicData uri="http://schemas.openxmlformats.org/drawingml/2006/table">
            <a:tbl>
              <a:tblPr/>
              <a:tblGrid>
                <a:gridCol w="1022350"/>
                <a:gridCol w="2017713"/>
                <a:gridCol w="6683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Bruce, Robert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Lash, David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Jarvis, Stephen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Statler, Ronald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McEachran, Duncan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61st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Murakami, Ray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Woodhouse, Paul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Bigelow, Bill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Hillock, Kevin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279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Reidl, Mark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McMullen, Brad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270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77" name="Rectangle 627"/>
          <p:cNvSpPr>
            <a:spLocks noChangeArrowheads="1"/>
          </p:cNvSpPr>
          <p:nvPr/>
        </p:nvSpPr>
        <p:spPr bwMode="auto">
          <a:xfrm>
            <a:off x="317500" y="79851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8" name="Rectangle 628"/>
          <p:cNvSpPr>
            <a:spLocks noChangeArrowheads="1"/>
          </p:cNvSpPr>
          <p:nvPr/>
        </p:nvSpPr>
        <p:spPr bwMode="auto">
          <a:xfrm>
            <a:off x="4737100" y="80486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479" name="AutoShape 79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2480" name="AutoShape 80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2481" name="AutoShape 81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31763"/>
            <a:ext cx="8229600" cy="1143001"/>
          </a:xfrm>
        </p:spPr>
        <p:txBody>
          <a:bodyPr/>
          <a:lstStyle/>
          <a:p>
            <a:pPr eaLnBrk="1" hangingPunct="1"/>
            <a:r>
              <a:rPr lang="en-US" sz="3400" smtClean="0"/>
              <a:t>Individual Ranking</a:t>
            </a:r>
          </a:p>
        </p:txBody>
      </p:sp>
      <p:graphicFrame>
        <p:nvGraphicFramePr>
          <p:cNvPr id="155651" name="Group 3"/>
          <p:cNvGraphicFramePr>
            <a:graphicFrameLocks noGrp="1"/>
          </p:cNvGraphicFramePr>
          <p:nvPr/>
        </p:nvGraphicFramePr>
        <p:xfrm>
          <a:off x="679450" y="998538"/>
          <a:ext cx="3544888" cy="4389437"/>
        </p:xfrm>
        <a:graphic>
          <a:graphicData uri="http://schemas.openxmlformats.org/drawingml/2006/table">
            <a:tbl>
              <a:tblPr/>
              <a:tblGrid>
                <a:gridCol w="952500"/>
                <a:gridCol w="1970088"/>
                <a:gridCol w="6223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Gailits, Stephen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261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Lapas, Rick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259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Baran, David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Craig, Dougie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71st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Copp, James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251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Clark, Stephanie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248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Shaw, Alan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248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Boyman, Tiana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247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Struthers, Ian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247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Thompson, Michael Anthony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Dunlop, Daina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239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692" name="Group 44"/>
          <p:cNvGraphicFramePr>
            <a:graphicFrameLocks noGrp="1"/>
          </p:cNvGraphicFramePr>
          <p:nvPr/>
        </p:nvGraphicFramePr>
        <p:xfrm>
          <a:off x="4795838" y="998538"/>
          <a:ext cx="3454400" cy="4481512"/>
        </p:xfrm>
        <a:graphic>
          <a:graphicData uri="http://schemas.openxmlformats.org/drawingml/2006/table">
            <a:tbl>
              <a:tblPr/>
              <a:tblGrid>
                <a:gridCol w="952500"/>
                <a:gridCol w="1879600"/>
                <a:gridCol w="6223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Worndl, Katie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Finlay, Warren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Isberg, Margaret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Norman, John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82nd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Ferguson, John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224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83rd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Smith, Gordon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84th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McAdam, Robert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213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Lute, Tim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209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Riopelle, Mary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209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Beallor, Dean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Arthur, David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205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89th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Arthur, Mark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04" name="Rectangle 136"/>
          <p:cNvSpPr>
            <a:spLocks noChangeArrowheads="1"/>
          </p:cNvSpPr>
          <p:nvPr/>
        </p:nvSpPr>
        <p:spPr bwMode="auto">
          <a:xfrm>
            <a:off x="317500" y="79851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05" name="Rectangle 137"/>
          <p:cNvSpPr>
            <a:spLocks noChangeArrowheads="1"/>
          </p:cNvSpPr>
          <p:nvPr/>
        </p:nvSpPr>
        <p:spPr bwMode="auto">
          <a:xfrm>
            <a:off x="4737100" y="80486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506" name="AutoShape 82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3507" name="AutoShape 83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3508" name="AutoShape 84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31763"/>
            <a:ext cx="8229600" cy="1143001"/>
          </a:xfrm>
        </p:spPr>
        <p:txBody>
          <a:bodyPr/>
          <a:lstStyle/>
          <a:p>
            <a:pPr eaLnBrk="1" hangingPunct="1"/>
            <a:r>
              <a:rPr lang="en-US" sz="3400" smtClean="0"/>
              <a:t>Individual Ranking</a:t>
            </a:r>
          </a:p>
        </p:txBody>
      </p:sp>
      <p:graphicFrame>
        <p:nvGraphicFramePr>
          <p:cNvPr id="154326" name="Group 726"/>
          <p:cNvGraphicFramePr>
            <a:graphicFrameLocks noGrp="1"/>
          </p:cNvGraphicFramePr>
          <p:nvPr/>
        </p:nvGraphicFramePr>
        <p:xfrm>
          <a:off x="679450" y="847725"/>
          <a:ext cx="3800475" cy="4633913"/>
        </p:xfrm>
        <a:graphic>
          <a:graphicData uri="http://schemas.openxmlformats.org/drawingml/2006/table">
            <a:tbl>
              <a:tblPr/>
              <a:tblGrid>
                <a:gridCol w="1047750"/>
                <a:gridCol w="2068513"/>
                <a:gridCol w="68421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MacDonald, Dave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91st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Sproule, Brad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Stein, Gordon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93rd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Nelson, Mansell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Mintz, Shayne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Gaukrodger, Elspeth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Gomes, Vern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Henschel, Paul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Hayhurst, George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Athey, Brian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Harrison, Craig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101st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Sculthorpe, David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McKillop, Tory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328" name="Group 728"/>
          <p:cNvGraphicFramePr>
            <a:graphicFrameLocks noGrp="1"/>
          </p:cNvGraphicFramePr>
          <p:nvPr/>
        </p:nvGraphicFramePr>
        <p:xfrm>
          <a:off x="4754563" y="836613"/>
          <a:ext cx="4389437" cy="4633912"/>
        </p:xfrm>
        <a:graphic>
          <a:graphicData uri="http://schemas.openxmlformats.org/drawingml/2006/table">
            <a:tbl>
              <a:tblPr/>
              <a:tblGrid>
                <a:gridCol w="1209675"/>
                <a:gridCol w="2389187"/>
                <a:gridCol w="7905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Points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Forsyth, Morley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Von Schroeter, Alexandra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Spragge, Dave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Galligan, Tom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107th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Waite, Cynthia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Hayworth, Glenn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109th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Shea, Robin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Mathers, Anne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111th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Wood, Grant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112th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Davenport, Doreen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113th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Callow, Robert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114th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Gragtmans, Ian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115th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Nogas, Kathy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37" name="Rectangle 729"/>
          <p:cNvSpPr>
            <a:spLocks noChangeArrowheads="1"/>
          </p:cNvSpPr>
          <p:nvPr/>
        </p:nvSpPr>
        <p:spPr bwMode="auto">
          <a:xfrm>
            <a:off x="4737100" y="80486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38" name="Rectangle 730"/>
          <p:cNvSpPr>
            <a:spLocks noChangeArrowheads="1"/>
          </p:cNvSpPr>
          <p:nvPr/>
        </p:nvSpPr>
        <p:spPr bwMode="auto">
          <a:xfrm>
            <a:off x="317500" y="798513"/>
            <a:ext cx="4192588" cy="4848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539" name="AutoShape 91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4540" name="AutoShape 92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4541" name="AutoShape 93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7" descr="187753062"/>
          <p:cNvPicPr>
            <a:picLocks noChangeAspect="1" noChangeArrowheads="1"/>
          </p:cNvPicPr>
          <p:nvPr/>
        </p:nvPicPr>
        <p:blipFill>
          <a:blip r:embed="rId2"/>
          <a:srcRect l="10274" r="14496"/>
          <a:stretch>
            <a:fillRect/>
          </a:stretch>
        </p:blipFill>
        <p:spPr bwMode="auto">
          <a:xfrm>
            <a:off x="0" y="-22225"/>
            <a:ext cx="925195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10"/>
          <p:cNvSpPr>
            <a:spLocks/>
          </p:cNvSpPr>
          <p:nvPr/>
        </p:nvSpPr>
        <p:spPr bwMode="auto">
          <a:xfrm>
            <a:off x="339725" y="106363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500">
                <a:solidFill>
                  <a:srgbClr val="4A219B"/>
                </a:solidFill>
                <a:latin typeface="Calisto MT"/>
              </a:rPr>
              <a:t>A few more fun statistics…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Best Husband &amp; Wife Total Score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596900" y="1835150"/>
            <a:ext cx="8089900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4</a:t>
            </a:r>
            <a:r>
              <a:rPr lang="en-US" sz="3000" baseline="30000" smtClean="0">
                <a:solidFill>
                  <a:schemeClr val="bg2"/>
                </a:solidFill>
              </a:rPr>
              <a:t>th</a:t>
            </a:r>
            <a:r>
              <a:rPr lang="en-US" sz="3000" smtClean="0">
                <a:solidFill>
                  <a:schemeClr val="bg2"/>
                </a:solidFill>
              </a:rPr>
              <a:t>    Glenn Kilmer &amp; Tory McKillop     493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3</a:t>
            </a:r>
            <a:r>
              <a:rPr lang="en-US" sz="3000" baseline="30000" smtClean="0">
                <a:solidFill>
                  <a:schemeClr val="bg2"/>
                </a:solidFill>
              </a:rPr>
              <a:t>rd</a:t>
            </a:r>
            <a:r>
              <a:rPr lang="en-US" sz="3000" smtClean="0">
                <a:solidFill>
                  <a:schemeClr val="bg2"/>
                </a:solidFill>
              </a:rPr>
              <a:t> 	Byron Darlison &amp; Daina Dunlop	576 pts</a:t>
            </a:r>
            <a:endParaRPr lang="en-US" sz="150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2</a:t>
            </a:r>
            <a:r>
              <a:rPr lang="en-US" sz="3000" baseline="30000" smtClean="0">
                <a:solidFill>
                  <a:schemeClr val="bg2"/>
                </a:solidFill>
              </a:rPr>
              <a:t>nd</a:t>
            </a:r>
            <a:r>
              <a:rPr lang="en-US" sz="3000" smtClean="0">
                <a:solidFill>
                  <a:schemeClr val="bg2"/>
                </a:solidFill>
              </a:rPr>
              <a:t>	Ted &amp; Leslie Morgan			666 pts</a:t>
            </a:r>
            <a:endParaRPr lang="en-US" sz="150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1</a:t>
            </a:r>
            <a:r>
              <a:rPr lang="en-US" sz="3000" baseline="30000" smtClean="0">
                <a:solidFill>
                  <a:schemeClr val="bg1"/>
                </a:solidFill>
              </a:rPr>
              <a:t>st</a:t>
            </a:r>
            <a:r>
              <a:rPr lang="en-US" sz="3000" smtClean="0">
                <a:solidFill>
                  <a:schemeClr val="bg1"/>
                </a:solidFill>
              </a:rPr>
              <a:t> 	Doug McMillan &amp; Lisa Warll	767 pts</a:t>
            </a:r>
            <a:endParaRPr lang="en-US" sz="15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  <p:cxnSp>
        <p:nvCxnSpPr>
          <p:cNvPr id="69635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69636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69637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7"/>
          <p:cNvSpPr>
            <a:spLocks noChangeArrowheads="1"/>
          </p:cNvSpPr>
          <p:nvPr/>
        </p:nvSpPr>
        <p:spPr bwMode="auto">
          <a:xfrm>
            <a:off x="1119188" y="1541463"/>
            <a:ext cx="6948487" cy="32146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Thank you to our sponsors</a:t>
            </a:r>
          </a:p>
        </p:txBody>
      </p:sp>
      <p:pic>
        <p:nvPicPr>
          <p:cNvPr id="21507" name="Picture 6" descr="lange 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775" y="2497138"/>
            <a:ext cx="46021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08" name="AutoShape 5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1509" name="AutoShape 6"/>
          <p:cNvCxnSpPr>
            <a:cxnSpLocks noChangeShapeType="1"/>
          </p:cNvCxnSpPr>
          <p:nvPr/>
        </p:nvCxnSpPr>
        <p:spPr bwMode="auto">
          <a:xfrm flipV="1">
            <a:off x="52388" y="522922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1510" name="AutoShape 7"/>
          <p:cNvCxnSpPr>
            <a:cxnSpLocks noChangeShapeType="1"/>
          </p:cNvCxnSpPr>
          <p:nvPr/>
        </p:nvCxnSpPr>
        <p:spPr bwMode="auto">
          <a:xfrm flipV="1">
            <a:off x="9101138" y="478790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Best Parent &amp; Child Total Score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4294967295"/>
          </p:nvPr>
        </p:nvSpPr>
        <p:spPr>
          <a:xfrm>
            <a:off x="596900" y="1835150"/>
            <a:ext cx="8089900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4</a:t>
            </a:r>
            <a:r>
              <a:rPr lang="en-US" sz="3000" baseline="30000" smtClean="0">
                <a:solidFill>
                  <a:schemeClr val="bg2"/>
                </a:solidFill>
              </a:rPr>
              <a:t>th</a:t>
            </a:r>
            <a:r>
              <a:rPr lang="en-US" sz="3000" smtClean="0">
                <a:solidFill>
                  <a:schemeClr val="bg2"/>
                </a:solidFill>
              </a:rPr>
              <a:t>    Kevin Gust &amp; Bob Callow		490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3</a:t>
            </a:r>
            <a:r>
              <a:rPr lang="en-US" sz="3000" baseline="30000" smtClean="0">
                <a:solidFill>
                  <a:schemeClr val="bg2"/>
                </a:solidFill>
              </a:rPr>
              <a:t>rd</a:t>
            </a:r>
            <a:r>
              <a:rPr lang="en-US" sz="3000" smtClean="0">
                <a:solidFill>
                  <a:schemeClr val="bg2"/>
                </a:solidFill>
              </a:rPr>
              <a:t> 	Chris &amp; Stephanie Clark		570 pts</a:t>
            </a:r>
            <a:endParaRPr lang="en-US" sz="150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2"/>
                </a:solidFill>
              </a:rPr>
              <a:t>2</a:t>
            </a:r>
            <a:r>
              <a:rPr lang="en-US" sz="3000" baseline="30000" smtClean="0">
                <a:solidFill>
                  <a:schemeClr val="bg2"/>
                </a:solidFill>
              </a:rPr>
              <a:t>nd</a:t>
            </a:r>
            <a:r>
              <a:rPr lang="en-US" sz="3000" smtClean="0">
                <a:solidFill>
                  <a:schemeClr val="bg2"/>
                </a:solidFill>
              </a:rPr>
              <a:t>	Ian &amp; Sarah Latimer			699 pts</a:t>
            </a:r>
            <a:endParaRPr lang="en-US" sz="150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solidFill>
                  <a:schemeClr val="bg1"/>
                </a:solidFill>
              </a:rPr>
              <a:t>1</a:t>
            </a:r>
            <a:r>
              <a:rPr lang="en-US" sz="3000" baseline="30000" smtClean="0">
                <a:solidFill>
                  <a:schemeClr val="bg1"/>
                </a:solidFill>
              </a:rPr>
              <a:t>st</a:t>
            </a:r>
            <a:r>
              <a:rPr lang="en-US" sz="3000" smtClean="0">
                <a:solidFill>
                  <a:schemeClr val="bg1"/>
                </a:solidFill>
              </a:rPr>
              <a:t> 	Doug &amp; Steve Jarvis			723 pts</a:t>
            </a:r>
            <a:endParaRPr lang="en-US" sz="15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  <p:cxnSp>
        <p:nvCxnSpPr>
          <p:cNvPr id="74755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4756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4757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Philip+Brown+wXwJiitU89cm"/>
          <p:cNvPicPr>
            <a:picLocks noChangeAspect="1" noChangeArrowheads="1"/>
          </p:cNvPicPr>
          <p:nvPr/>
        </p:nvPicPr>
        <p:blipFill>
          <a:blip r:embed="rId2"/>
          <a:srcRect l="4408" r="7042"/>
          <a:stretch>
            <a:fillRect/>
          </a:stretch>
        </p:blipFill>
        <p:spPr bwMode="auto">
          <a:xfrm>
            <a:off x="12700" y="0"/>
            <a:ext cx="918368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3"/>
          <p:cNvSpPr>
            <a:spLocks noGrp="1"/>
          </p:cNvSpPr>
          <p:nvPr>
            <p:ph type="title" idx="4294967295"/>
          </p:nvPr>
        </p:nvSpPr>
        <p:spPr>
          <a:xfrm>
            <a:off x="298450" y="1063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500" smtClean="0">
                <a:solidFill>
                  <a:srgbClr val="4A219B"/>
                </a:solidFill>
              </a:rPr>
              <a:t>Team 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Team Ranking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idx="4294967295"/>
          </p:nvPr>
        </p:nvSpPr>
        <p:spPr>
          <a:xfrm>
            <a:off x="1154113" y="1628775"/>
            <a:ext cx="6831012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700" smtClean="0">
                <a:solidFill>
                  <a:schemeClr val="bg2"/>
                </a:solidFill>
              </a:rPr>
              <a:t>10</a:t>
            </a:r>
            <a:r>
              <a:rPr lang="en-US" sz="2700" baseline="30000" smtClean="0">
                <a:solidFill>
                  <a:schemeClr val="bg2"/>
                </a:solidFill>
              </a:rPr>
              <a:t>th</a:t>
            </a:r>
            <a:r>
              <a:rPr lang="en-US" sz="2700" smtClean="0">
                <a:solidFill>
                  <a:schemeClr val="bg2"/>
                </a:solidFill>
              </a:rPr>
              <a:t>		Birches		2,811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smtClean="0">
                <a:solidFill>
                  <a:schemeClr val="bg2"/>
                </a:solidFill>
              </a:rPr>
              <a:t>9</a:t>
            </a:r>
            <a:r>
              <a:rPr lang="en-US" sz="2700" baseline="30000" smtClean="0">
                <a:solidFill>
                  <a:schemeClr val="bg2"/>
                </a:solidFill>
              </a:rPr>
              <a:t>th	</a:t>
            </a:r>
            <a:r>
              <a:rPr lang="en-US" sz="2700" smtClean="0">
                <a:solidFill>
                  <a:schemeClr val="bg2"/>
                </a:solidFill>
              </a:rPr>
              <a:t>	Comet		2,812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smtClean="0">
                <a:solidFill>
                  <a:schemeClr val="bg2"/>
                </a:solidFill>
              </a:rPr>
              <a:t>8</a:t>
            </a:r>
            <a:r>
              <a:rPr lang="en-US" sz="2700" baseline="30000" smtClean="0">
                <a:solidFill>
                  <a:schemeClr val="bg2"/>
                </a:solidFill>
              </a:rPr>
              <a:t>th</a:t>
            </a:r>
            <a:r>
              <a:rPr lang="en-US" sz="2700" smtClean="0">
                <a:solidFill>
                  <a:schemeClr val="bg2"/>
                </a:solidFill>
              </a:rPr>
              <a:t> 		Pen			2,884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smtClean="0">
                <a:solidFill>
                  <a:schemeClr val="bg2"/>
                </a:solidFill>
              </a:rPr>
              <a:t>7</a:t>
            </a:r>
            <a:r>
              <a:rPr lang="en-US" sz="2700" baseline="30000" smtClean="0">
                <a:solidFill>
                  <a:schemeClr val="bg2"/>
                </a:solidFill>
              </a:rPr>
              <a:t>th</a:t>
            </a:r>
            <a:r>
              <a:rPr lang="en-US" sz="2700" smtClean="0">
                <a:solidFill>
                  <a:schemeClr val="bg2"/>
                </a:solidFill>
              </a:rPr>
              <a:t>		Big John		2,891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smtClean="0">
                <a:solidFill>
                  <a:schemeClr val="bg2"/>
                </a:solidFill>
              </a:rPr>
              <a:t>6</a:t>
            </a:r>
            <a:r>
              <a:rPr lang="en-US" sz="2700" baseline="30000" smtClean="0">
                <a:solidFill>
                  <a:schemeClr val="bg2"/>
                </a:solidFill>
              </a:rPr>
              <a:t>th</a:t>
            </a:r>
            <a:r>
              <a:rPr lang="en-US" sz="2700" smtClean="0">
                <a:solidFill>
                  <a:schemeClr val="bg2"/>
                </a:solidFill>
              </a:rPr>
              <a:t>		Partridge		2,902 pts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cxnSp>
        <p:nvCxnSpPr>
          <p:cNvPr id="80899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0900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0901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Team Ranking</a:t>
            </a:r>
          </a:p>
        </p:txBody>
      </p:sp>
      <p:sp>
        <p:nvSpPr>
          <p:cNvPr id="86018" name="Rectangle 3"/>
          <p:cNvSpPr>
            <a:spLocks/>
          </p:cNvSpPr>
          <p:nvPr/>
        </p:nvSpPr>
        <p:spPr bwMode="auto">
          <a:xfrm>
            <a:off x="1166813" y="1701800"/>
            <a:ext cx="798353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chemeClr val="bg2"/>
                </a:solidFill>
                <a:latin typeface="Calisto MT"/>
              </a:rPr>
              <a:t>5</a:t>
            </a:r>
            <a:r>
              <a:rPr lang="en-US" sz="2700" baseline="30000">
                <a:solidFill>
                  <a:schemeClr val="bg2"/>
                </a:solidFill>
                <a:latin typeface="Calisto MT"/>
              </a:rPr>
              <a:t>th</a:t>
            </a:r>
            <a:r>
              <a:rPr lang="en-US" sz="2700">
                <a:solidFill>
                  <a:schemeClr val="bg2"/>
                </a:solidFill>
                <a:latin typeface="Calisto MT"/>
              </a:rPr>
              <a:t> 		Funnel		2,940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chemeClr val="bg2"/>
                </a:solidFill>
                <a:latin typeface="Calisto MT"/>
              </a:rPr>
              <a:t>4</a:t>
            </a:r>
            <a:r>
              <a:rPr lang="en-US" sz="2700" baseline="30000">
                <a:solidFill>
                  <a:schemeClr val="bg2"/>
                </a:solidFill>
                <a:latin typeface="Calisto MT"/>
              </a:rPr>
              <a:t>th</a:t>
            </a:r>
            <a:r>
              <a:rPr lang="en-US" sz="2700">
                <a:solidFill>
                  <a:schemeClr val="bg2"/>
                </a:solidFill>
                <a:latin typeface="Calisto MT"/>
              </a:rPr>
              <a:t> 		National		2,959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chemeClr val="bg2"/>
                </a:solidFill>
                <a:latin typeface="Calisto MT"/>
              </a:rPr>
              <a:t>3</a:t>
            </a:r>
            <a:r>
              <a:rPr lang="en-US" sz="2700" baseline="30000">
                <a:solidFill>
                  <a:schemeClr val="bg2"/>
                </a:solidFill>
                <a:latin typeface="Calisto MT"/>
              </a:rPr>
              <a:t>rd</a:t>
            </a:r>
            <a:r>
              <a:rPr lang="en-US" sz="2700">
                <a:solidFill>
                  <a:schemeClr val="bg2"/>
                </a:solidFill>
                <a:latin typeface="Calisto MT"/>
              </a:rPr>
              <a:t> 		Venture		2,978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chemeClr val="bg2"/>
                </a:solidFill>
                <a:latin typeface="Calisto MT"/>
              </a:rPr>
              <a:t>2</a:t>
            </a:r>
            <a:r>
              <a:rPr lang="en-US" sz="2700" baseline="30000">
                <a:solidFill>
                  <a:schemeClr val="bg2"/>
                </a:solidFill>
                <a:latin typeface="Calisto MT"/>
              </a:rPr>
              <a:t>nd</a:t>
            </a:r>
            <a:r>
              <a:rPr lang="en-US" sz="2700">
                <a:solidFill>
                  <a:schemeClr val="bg2"/>
                </a:solidFill>
                <a:latin typeface="Calisto MT"/>
              </a:rPr>
              <a:t> 		Millennium		3,023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chemeClr val="bg1"/>
                </a:solidFill>
                <a:latin typeface="Calisto MT"/>
              </a:rPr>
              <a:t>1</a:t>
            </a:r>
            <a:r>
              <a:rPr lang="en-US" sz="2700" baseline="30000">
                <a:solidFill>
                  <a:schemeClr val="bg1"/>
                </a:solidFill>
                <a:latin typeface="Calisto MT"/>
              </a:rPr>
              <a:t>st</a:t>
            </a:r>
            <a:r>
              <a:rPr lang="en-US" sz="2700">
                <a:solidFill>
                  <a:srgbClr val="58D5E6"/>
                </a:solidFill>
                <a:latin typeface="Calisto MT"/>
              </a:rPr>
              <a:t>	</a:t>
            </a:r>
            <a:r>
              <a:rPr lang="en-US" sz="2700">
                <a:solidFill>
                  <a:schemeClr val="bg1"/>
                </a:solidFill>
                <a:latin typeface="Calisto MT"/>
              </a:rPr>
              <a:t>	Landslide		3,300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endParaRPr lang="en-US" sz="2700">
              <a:solidFill>
                <a:schemeClr val="bg1"/>
              </a:solidFill>
              <a:latin typeface="Calisto MT"/>
            </a:endParaRPr>
          </a:p>
        </p:txBody>
      </p:sp>
      <p:cxnSp>
        <p:nvCxnSpPr>
          <p:cNvPr id="86019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6020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6021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Team Ranking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771650"/>
            <a:ext cx="4130675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58D5E6"/>
                </a:solidFill>
              </a:rPr>
              <a:t>10</a:t>
            </a:r>
            <a:r>
              <a:rPr lang="en-US" baseline="30000" smtClean="0">
                <a:solidFill>
                  <a:srgbClr val="58D5E6"/>
                </a:solidFill>
              </a:rPr>
              <a:t>th</a:t>
            </a:r>
            <a:r>
              <a:rPr lang="en-US" smtClean="0">
                <a:solidFill>
                  <a:schemeClr val="bg1"/>
                </a:solidFill>
              </a:rPr>
              <a:t>	Birches	2,811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58D5E6"/>
                </a:solidFill>
              </a:rPr>
              <a:t>9</a:t>
            </a:r>
            <a:r>
              <a:rPr lang="en-US" baseline="30000" smtClean="0">
                <a:solidFill>
                  <a:srgbClr val="58D5E6"/>
                </a:solidFill>
              </a:rPr>
              <a:t>th	</a:t>
            </a:r>
            <a:r>
              <a:rPr lang="en-US" smtClean="0">
                <a:solidFill>
                  <a:schemeClr val="bg1"/>
                </a:solidFill>
              </a:rPr>
              <a:t>	Comet		2,812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58D5E6"/>
                </a:solidFill>
              </a:rPr>
              <a:t>8</a:t>
            </a:r>
            <a:r>
              <a:rPr lang="en-US" baseline="30000" smtClean="0">
                <a:solidFill>
                  <a:srgbClr val="58D5E6"/>
                </a:solidFill>
              </a:rPr>
              <a:t>th</a:t>
            </a:r>
            <a:r>
              <a:rPr lang="en-US" smtClean="0">
                <a:solidFill>
                  <a:schemeClr val="bg1"/>
                </a:solidFill>
              </a:rPr>
              <a:t> 	Pen		2,884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58D5E6"/>
                </a:solidFill>
              </a:rPr>
              <a:t>7</a:t>
            </a:r>
            <a:r>
              <a:rPr lang="en-US" baseline="30000" smtClean="0">
                <a:solidFill>
                  <a:srgbClr val="58D5E6"/>
                </a:solidFill>
              </a:rPr>
              <a:t>th</a:t>
            </a:r>
            <a:r>
              <a:rPr lang="en-US" smtClean="0">
                <a:solidFill>
                  <a:srgbClr val="58D5E6"/>
                </a:solidFill>
              </a:rPr>
              <a:t>	</a:t>
            </a:r>
            <a:r>
              <a:rPr lang="en-US" smtClean="0">
                <a:solidFill>
                  <a:schemeClr val="bg1"/>
                </a:solidFill>
              </a:rPr>
              <a:t>	Big John	2,891 pts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58D5E6"/>
                </a:solidFill>
              </a:rPr>
              <a:t>6</a:t>
            </a:r>
            <a:r>
              <a:rPr lang="en-US" baseline="30000" smtClean="0">
                <a:solidFill>
                  <a:srgbClr val="58D5E6"/>
                </a:solidFill>
              </a:rPr>
              <a:t>th</a:t>
            </a:r>
            <a:r>
              <a:rPr lang="en-US" smtClean="0">
                <a:solidFill>
                  <a:srgbClr val="58D5E6"/>
                </a:solidFill>
              </a:rPr>
              <a:t>	</a:t>
            </a:r>
            <a:r>
              <a:rPr lang="en-US" smtClean="0">
                <a:solidFill>
                  <a:schemeClr val="bg1"/>
                </a:solidFill>
              </a:rPr>
              <a:t>	Partridge	2,902 pts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5476" name="Rectangle 4"/>
          <p:cNvSpPr>
            <a:spLocks/>
          </p:cNvSpPr>
          <p:nvPr/>
        </p:nvSpPr>
        <p:spPr bwMode="auto">
          <a:xfrm>
            <a:off x="4813300" y="1781175"/>
            <a:ext cx="41306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58D5E6"/>
                </a:solidFill>
                <a:latin typeface="Calisto MT"/>
              </a:rPr>
              <a:t>5</a:t>
            </a:r>
            <a:r>
              <a:rPr lang="en-US" sz="2200" baseline="30000">
                <a:solidFill>
                  <a:srgbClr val="58D5E6"/>
                </a:solidFill>
                <a:latin typeface="Calisto MT"/>
              </a:rPr>
              <a:t>th</a:t>
            </a:r>
            <a:r>
              <a:rPr lang="en-US" sz="2200">
                <a:solidFill>
                  <a:srgbClr val="58D5E6"/>
                </a:solidFill>
                <a:latin typeface="Calisto MT"/>
              </a:rPr>
              <a:t> </a:t>
            </a:r>
            <a:r>
              <a:rPr lang="en-US" sz="2200">
                <a:solidFill>
                  <a:schemeClr val="bg1"/>
                </a:solidFill>
                <a:latin typeface="Calisto MT"/>
              </a:rPr>
              <a:t>	Funnel		2,940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58D5E6"/>
                </a:solidFill>
                <a:latin typeface="Calisto MT"/>
              </a:rPr>
              <a:t>4</a:t>
            </a:r>
            <a:r>
              <a:rPr lang="en-US" sz="2200" baseline="30000">
                <a:solidFill>
                  <a:srgbClr val="58D5E6"/>
                </a:solidFill>
                <a:latin typeface="Calisto MT"/>
              </a:rPr>
              <a:t>th</a:t>
            </a:r>
            <a:r>
              <a:rPr lang="en-US" sz="2200">
                <a:solidFill>
                  <a:srgbClr val="58D5E6"/>
                </a:solidFill>
                <a:latin typeface="Calisto MT"/>
              </a:rPr>
              <a:t> </a:t>
            </a:r>
            <a:r>
              <a:rPr lang="en-US" sz="2200">
                <a:solidFill>
                  <a:schemeClr val="bg1"/>
                </a:solidFill>
                <a:latin typeface="Calisto MT"/>
              </a:rPr>
              <a:t>	National	2,959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58D5E6"/>
                </a:solidFill>
                <a:latin typeface="Calisto MT"/>
              </a:rPr>
              <a:t>3</a:t>
            </a:r>
            <a:r>
              <a:rPr lang="en-US" sz="2200" baseline="30000">
                <a:solidFill>
                  <a:srgbClr val="58D5E6"/>
                </a:solidFill>
                <a:latin typeface="Calisto MT"/>
              </a:rPr>
              <a:t>rd</a:t>
            </a:r>
            <a:r>
              <a:rPr lang="en-US" sz="2200">
                <a:solidFill>
                  <a:srgbClr val="58D5E6"/>
                </a:solidFill>
                <a:latin typeface="Calisto MT"/>
              </a:rPr>
              <a:t> </a:t>
            </a:r>
            <a:r>
              <a:rPr lang="en-US" sz="2200">
                <a:solidFill>
                  <a:schemeClr val="bg1"/>
                </a:solidFill>
                <a:latin typeface="Calisto MT"/>
              </a:rPr>
              <a:t>	Venture	2,978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58D5E6"/>
                </a:solidFill>
                <a:latin typeface="Calisto MT"/>
              </a:rPr>
              <a:t>2</a:t>
            </a:r>
            <a:r>
              <a:rPr lang="en-US" sz="2200" baseline="30000">
                <a:solidFill>
                  <a:srgbClr val="58D5E6"/>
                </a:solidFill>
                <a:latin typeface="Calisto MT"/>
              </a:rPr>
              <a:t>nd</a:t>
            </a:r>
            <a:r>
              <a:rPr lang="en-US" sz="2200">
                <a:solidFill>
                  <a:srgbClr val="58D5E6"/>
                </a:solidFill>
                <a:latin typeface="Calisto MT"/>
              </a:rPr>
              <a:t> </a:t>
            </a:r>
            <a:r>
              <a:rPr lang="en-US" sz="2200">
                <a:solidFill>
                  <a:schemeClr val="bg1"/>
                </a:solidFill>
                <a:latin typeface="Calisto MT"/>
              </a:rPr>
              <a:t>	Millennium	3,023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200">
                <a:solidFill>
                  <a:srgbClr val="58D5E6"/>
                </a:solidFill>
                <a:latin typeface="Calisto MT"/>
              </a:rPr>
              <a:t>1</a:t>
            </a:r>
            <a:r>
              <a:rPr lang="en-US" sz="2200" baseline="30000">
                <a:solidFill>
                  <a:srgbClr val="58D5E6"/>
                </a:solidFill>
                <a:latin typeface="Calisto MT"/>
              </a:rPr>
              <a:t>st</a:t>
            </a:r>
            <a:r>
              <a:rPr lang="en-US" sz="2200">
                <a:solidFill>
                  <a:srgbClr val="58D5E6"/>
                </a:solidFill>
                <a:latin typeface="Calisto MT"/>
              </a:rPr>
              <a:t>	</a:t>
            </a:r>
            <a:r>
              <a:rPr lang="en-US" sz="2200">
                <a:solidFill>
                  <a:schemeClr val="bg1"/>
                </a:solidFill>
                <a:latin typeface="Calisto MT"/>
              </a:rPr>
              <a:t>	Landslide	3,300 pts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endParaRPr lang="en-US" sz="2200">
              <a:solidFill>
                <a:schemeClr val="bg1"/>
              </a:solidFill>
              <a:latin typeface="Calisto MT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63525" y="1587500"/>
            <a:ext cx="4210050" cy="31686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49800" y="1597025"/>
            <a:ext cx="4210050" cy="31686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5479" name="AutoShape 7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5480" name="AutoShape 8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05481" name="AutoShape 9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 idx="4294967295"/>
          </p:nvPr>
        </p:nvSpPr>
        <p:spPr>
          <a:xfrm>
            <a:off x="288925" y="184150"/>
            <a:ext cx="2686050" cy="11430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bg2"/>
                </a:solidFill>
              </a:rPr>
              <a:t>3</a:t>
            </a:r>
            <a:r>
              <a:rPr lang="en-US" sz="2000" b="1" baseline="30000" smtClean="0">
                <a:solidFill>
                  <a:schemeClr val="bg2"/>
                </a:solidFill>
              </a:rPr>
              <a:t>rd</a:t>
            </a:r>
            <a:r>
              <a:rPr lang="en-US" sz="2000" b="1" smtClean="0">
                <a:solidFill>
                  <a:schemeClr val="bg2"/>
                </a:solidFill>
              </a:rPr>
              <a:t/>
            </a:r>
            <a:br>
              <a:rPr lang="en-US" sz="2000" b="1" smtClean="0">
                <a:solidFill>
                  <a:schemeClr val="bg2"/>
                </a:solidFill>
              </a:rPr>
            </a:br>
            <a:r>
              <a:rPr lang="en-US" sz="2000" b="1" smtClean="0">
                <a:solidFill>
                  <a:schemeClr val="bg2"/>
                </a:solidFill>
              </a:rPr>
              <a:t>VENTURE</a:t>
            </a:r>
            <a:br>
              <a:rPr lang="en-US" sz="2000" b="1" smtClean="0">
                <a:solidFill>
                  <a:schemeClr val="bg2"/>
                </a:solidFill>
              </a:rPr>
            </a:br>
            <a:r>
              <a:rPr lang="en-US" sz="1300" b="1" smtClean="0">
                <a:solidFill>
                  <a:schemeClr val="bg2"/>
                </a:solidFill>
              </a:rPr>
              <a:t>2,978 pts</a:t>
            </a:r>
          </a:p>
        </p:txBody>
      </p:sp>
      <p:sp>
        <p:nvSpPr>
          <p:cNvPr id="87042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311275"/>
            <a:ext cx="4130675" cy="326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Arthur, David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205pts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Barford, Mack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318pts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Dalton, Randy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406pts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Darlison, Byron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337pts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Finlay, Warren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236pts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Fregren, Chris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363pts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MacMillan, Doug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452pts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Mathers, James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332pts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Sproule, Brad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192pts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300" b="1" smtClean="0">
                <a:solidFill>
                  <a:schemeClr val="bg1"/>
                </a:solidFill>
              </a:rPr>
              <a:t>Waite, Cynthia</a:t>
            </a:r>
            <a:r>
              <a:rPr lang="en-US" sz="1300" smtClean="0">
                <a:solidFill>
                  <a:schemeClr val="bg1"/>
                </a:solidFill>
              </a:rPr>
              <a:t>	</a:t>
            </a:r>
            <a:r>
              <a:rPr lang="en-US" sz="1300" smtClean="0">
                <a:solidFill>
                  <a:schemeClr val="bg2"/>
                </a:solidFill>
              </a:rPr>
              <a:t>138pts</a:t>
            </a:r>
          </a:p>
        </p:txBody>
      </p:sp>
      <p:sp>
        <p:nvSpPr>
          <p:cNvPr id="87043" name="Rectangle 6"/>
          <p:cNvSpPr>
            <a:spLocks/>
          </p:cNvSpPr>
          <p:nvPr/>
        </p:nvSpPr>
        <p:spPr bwMode="auto">
          <a:xfrm>
            <a:off x="3330575" y="193675"/>
            <a:ext cx="2686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Calisto MT"/>
              </a:rPr>
              <a:t>2</a:t>
            </a:r>
            <a:r>
              <a:rPr lang="en-US" sz="2000" b="1" baseline="30000">
                <a:solidFill>
                  <a:schemeClr val="bg2"/>
                </a:solidFill>
                <a:latin typeface="Calisto MT"/>
              </a:rPr>
              <a:t>nd</a:t>
            </a:r>
            <a:br>
              <a:rPr lang="en-US" sz="2000" b="1" baseline="30000">
                <a:solidFill>
                  <a:schemeClr val="bg2"/>
                </a:solidFill>
                <a:latin typeface="Calisto MT"/>
              </a:rPr>
            </a:br>
            <a:r>
              <a:rPr lang="en-US" sz="2000" b="1">
                <a:solidFill>
                  <a:schemeClr val="bg2"/>
                </a:solidFill>
                <a:latin typeface="Calisto MT"/>
              </a:rPr>
              <a:t>MILLENNIUM</a:t>
            </a:r>
          </a:p>
          <a:p>
            <a:pPr algn="ctr"/>
            <a:r>
              <a:rPr lang="en-US" sz="1300" b="1">
                <a:solidFill>
                  <a:schemeClr val="bg2"/>
                </a:solidFill>
                <a:latin typeface="Calisto MT"/>
              </a:rPr>
              <a:t>3,023 pts</a:t>
            </a:r>
          </a:p>
        </p:txBody>
      </p:sp>
      <p:sp>
        <p:nvSpPr>
          <p:cNvPr id="87044" name="Rectangle 7"/>
          <p:cNvSpPr>
            <a:spLocks/>
          </p:cNvSpPr>
          <p:nvPr/>
        </p:nvSpPr>
        <p:spPr bwMode="auto">
          <a:xfrm>
            <a:off x="6315075" y="177800"/>
            <a:ext cx="2686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Calisto MT"/>
              </a:rPr>
              <a:t>1st</a:t>
            </a:r>
            <a:br>
              <a:rPr lang="en-US" sz="2000" b="1">
                <a:solidFill>
                  <a:schemeClr val="bg2"/>
                </a:solidFill>
                <a:latin typeface="Calisto MT"/>
              </a:rPr>
            </a:br>
            <a:r>
              <a:rPr lang="en-US" sz="2000" b="1">
                <a:solidFill>
                  <a:schemeClr val="bg2"/>
                </a:solidFill>
                <a:latin typeface="Calisto MT"/>
              </a:rPr>
              <a:t>LANDSLIDE</a:t>
            </a:r>
          </a:p>
          <a:p>
            <a:pPr algn="ctr"/>
            <a:r>
              <a:rPr lang="en-US" sz="1300" b="1">
                <a:solidFill>
                  <a:schemeClr val="bg2"/>
                </a:solidFill>
                <a:latin typeface="Calisto MT"/>
              </a:rPr>
              <a:t>3,300 pts</a:t>
            </a:r>
          </a:p>
        </p:txBody>
      </p:sp>
      <p:sp>
        <p:nvSpPr>
          <p:cNvPr id="87045" name="Rectangle 8"/>
          <p:cNvSpPr>
            <a:spLocks/>
          </p:cNvSpPr>
          <p:nvPr/>
        </p:nvSpPr>
        <p:spPr bwMode="auto">
          <a:xfrm>
            <a:off x="3416300" y="1304925"/>
            <a:ext cx="41306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Athey, Brian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178pts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Caswell, Tom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373pts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Henschel, Paul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182pts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Kappele, Ross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	417pts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Lapas, Rick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259pts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Malcolm, Ian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459pts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Mintz, Shane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187pts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Norman, John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225pts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Raymond, Dave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443pts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Statler, Ronald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300pts</a:t>
            </a:r>
          </a:p>
        </p:txBody>
      </p:sp>
      <p:sp>
        <p:nvSpPr>
          <p:cNvPr id="87046" name="Rectangle 9"/>
          <p:cNvSpPr>
            <a:spLocks/>
          </p:cNvSpPr>
          <p:nvPr/>
        </p:nvSpPr>
        <p:spPr bwMode="auto">
          <a:xfrm>
            <a:off x="6480175" y="1320800"/>
            <a:ext cx="41306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Clark, Stephanie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248pts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Coulter, James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342pts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Jansons, Andrew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441pts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Kilmer, Glenn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337pts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McMullen, Brad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270pts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Morgan, Leslie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332pts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Reidl, Mark	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274pts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Shaw, Alan	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248pts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Usher-Jones, Rich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chemeClr val="bg2"/>
                </a:solidFill>
                <a:latin typeface="Calisto MT"/>
              </a:rPr>
              <a:t>378pts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  <a:latin typeface="Calisto MT"/>
              </a:rPr>
              <a:t>Winstone, Trent</a:t>
            </a:r>
            <a:r>
              <a:rPr lang="en-US" sz="1300">
                <a:solidFill>
                  <a:schemeClr val="bg1"/>
                </a:solidFill>
                <a:latin typeface="Calisto MT"/>
              </a:rPr>
              <a:t>	</a:t>
            </a:r>
            <a:r>
              <a:rPr lang="en-US" sz="1300">
                <a:solidFill>
                  <a:srgbClr val="000066"/>
                </a:solidFill>
                <a:latin typeface="Calisto MT"/>
              </a:rPr>
              <a:t>430pts</a:t>
            </a:r>
          </a:p>
        </p:txBody>
      </p:sp>
      <p:sp>
        <p:nvSpPr>
          <p:cNvPr id="87047" name="Rectangle 8"/>
          <p:cNvSpPr>
            <a:spLocks noChangeArrowheads="1"/>
          </p:cNvSpPr>
          <p:nvPr/>
        </p:nvSpPr>
        <p:spPr bwMode="auto">
          <a:xfrm>
            <a:off x="263525" y="247650"/>
            <a:ext cx="2711450" cy="52990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Rectangle 9"/>
          <p:cNvSpPr>
            <a:spLocks noChangeArrowheads="1"/>
          </p:cNvSpPr>
          <p:nvPr/>
        </p:nvSpPr>
        <p:spPr bwMode="auto">
          <a:xfrm>
            <a:off x="3289300" y="241300"/>
            <a:ext cx="2711450" cy="52990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Rectangle 10"/>
          <p:cNvSpPr>
            <a:spLocks noChangeArrowheads="1"/>
          </p:cNvSpPr>
          <p:nvPr/>
        </p:nvSpPr>
        <p:spPr bwMode="auto">
          <a:xfrm>
            <a:off x="6305550" y="241300"/>
            <a:ext cx="2711450" cy="52990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050" name="AutoShape 11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7051" name="AutoShape 12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7052" name="AutoShape 13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1" descr="SPORTS_OLY-SKI-SLALOM_14_MCT"/>
          <p:cNvPicPr>
            <a:picLocks noChangeAspect="1" noChangeArrowheads="1"/>
          </p:cNvPicPr>
          <p:nvPr/>
        </p:nvPicPr>
        <p:blipFill>
          <a:blip r:embed="rId2"/>
          <a:srcRect l="2332" t="23569"/>
          <a:stretch>
            <a:fillRect/>
          </a:stretch>
        </p:blipFill>
        <p:spPr bwMode="auto">
          <a:xfrm>
            <a:off x="0" y="0"/>
            <a:ext cx="91789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10"/>
          <p:cNvSpPr>
            <a:spLocks/>
          </p:cNvSpPr>
          <p:nvPr/>
        </p:nvSpPr>
        <p:spPr bwMode="auto">
          <a:xfrm>
            <a:off x="520700" y="-47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500">
                <a:solidFill>
                  <a:srgbClr val="4A219B"/>
                </a:solidFill>
                <a:latin typeface="Calisto MT"/>
              </a:rPr>
              <a:t>A bit of housekeeping…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Housekeeping</a:t>
            </a:r>
          </a:p>
        </p:txBody>
      </p:sp>
      <p:sp>
        <p:nvSpPr>
          <p:cNvPr id="89090" name="Rectangle 3"/>
          <p:cNvSpPr>
            <a:spLocks noGrp="1"/>
          </p:cNvSpPr>
          <p:nvPr>
            <p:ph type="body" idx="4294967295"/>
          </p:nvPr>
        </p:nvSpPr>
        <p:spPr>
          <a:xfrm>
            <a:off x="552450" y="1549400"/>
            <a:ext cx="8335963" cy="3267075"/>
          </a:xfrm>
        </p:spPr>
        <p:txBody>
          <a:bodyPr/>
          <a:lstStyle/>
          <a:p>
            <a:pPr eaLnBrk="1" hangingPunct="1"/>
            <a:r>
              <a:rPr lang="en-US" sz="2500" smtClean="0">
                <a:solidFill>
                  <a:schemeClr val="bg1"/>
                </a:solidFill>
              </a:rPr>
              <a:t>Please pay $10 per wine bottle to the bar for corkage.</a:t>
            </a:r>
          </a:p>
          <a:p>
            <a:pPr eaLnBrk="1" hangingPunct="1"/>
            <a:endParaRPr lang="en-US" sz="1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500" smtClean="0">
                <a:solidFill>
                  <a:schemeClr val="bg1"/>
                </a:solidFill>
              </a:rPr>
              <a:t>Please complete the 2 short surveys we will be distributing, and return them during the evening</a:t>
            </a:r>
          </a:p>
          <a:p>
            <a:pPr eaLnBrk="1" hangingPunct="1">
              <a:buFont typeface="Wingdings" pitchFamily="2" charset="2"/>
              <a:buNone/>
            </a:pPr>
            <a:endParaRPr lang="en-US" sz="1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500" smtClean="0">
                <a:solidFill>
                  <a:schemeClr val="bg1"/>
                </a:solidFill>
              </a:rPr>
              <a:t>Please return bibs to Kylie in the race office, or          you will be charged!</a:t>
            </a:r>
          </a:p>
          <a:p>
            <a:pPr eaLnBrk="1" hangingPunct="1">
              <a:buFont typeface="Wingdings" pitchFamily="2" charset="2"/>
              <a:buNone/>
            </a:pPr>
            <a:endParaRPr lang="en-US" sz="2500" smtClean="0">
              <a:solidFill>
                <a:schemeClr val="bg1"/>
              </a:solidFill>
            </a:endParaRPr>
          </a:p>
        </p:txBody>
      </p:sp>
      <p:cxnSp>
        <p:nvCxnSpPr>
          <p:cNvPr id="89091" name="AutoShape 4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9092" name="AutoShape 5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9093" name="AutoShape 6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3" descr="Craigleith-e1328201967108"/>
          <p:cNvPicPr>
            <a:picLocks noChangeAspect="1" noChangeArrowheads="1"/>
          </p:cNvPicPr>
          <p:nvPr/>
        </p:nvPicPr>
        <p:blipFill>
          <a:blip r:embed="rId2"/>
          <a:srcRect r="7350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val 2"/>
          <p:cNvSpPr>
            <a:spLocks noChangeArrowheads="1"/>
          </p:cNvSpPr>
          <p:nvPr/>
        </p:nvSpPr>
        <p:spPr bwMode="auto">
          <a:xfrm>
            <a:off x="1119188" y="1541463"/>
            <a:ext cx="6948487" cy="32146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Thank you to our sponsors</a:t>
            </a:r>
          </a:p>
        </p:txBody>
      </p:sp>
      <p:pic>
        <p:nvPicPr>
          <p:cNvPr id="22531" name="Picture 5" descr="Locations No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2070100"/>
            <a:ext cx="38862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2" name="AutoShape 5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2533" name="AutoShape 6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2534" name="AutoShape 7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1119188" y="1541463"/>
            <a:ext cx="6948487" cy="32146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Thank you to our sponsors</a:t>
            </a:r>
          </a:p>
        </p:txBody>
      </p:sp>
      <p:pic>
        <p:nvPicPr>
          <p:cNvPr id="23555" name="Picture 5" descr="grmm_ca high-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713" y="2174875"/>
            <a:ext cx="27828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6" name="AutoShape 5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3557" name="AutoShape 6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3558" name="AutoShape 7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2"/>
          <p:cNvSpPr>
            <a:spLocks noChangeArrowheads="1"/>
          </p:cNvSpPr>
          <p:nvPr/>
        </p:nvSpPr>
        <p:spPr bwMode="auto">
          <a:xfrm>
            <a:off x="1119188" y="1541463"/>
            <a:ext cx="6948487" cy="32146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Thank you to our sponsors</a:t>
            </a:r>
          </a:p>
        </p:txBody>
      </p:sp>
      <p:pic>
        <p:nvPicPr>
          <p:cNvPr id="24579" name="Picture 5" descr="BudgetPropane_2011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2566988"/>
            <a:ext cx="431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0" name="AutoShape 5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4581" name="AutoShape 6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4582" name="AutoShape 7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2"/>
          <p:cNvSpPr>
            <a:spLocks noChangeArrowheads="1"/>
          </p:cNvSpPr>
          <p:nvPr/>
        </p:nvSpPr>
        <p:spPr bwMode="auto">
          <a:xfrm>
            <a:off x="1119188" y="1541463"/>
            <a:ext cx="6948487" cy="32146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Thank you to our sponsors</a:t>
            </a:r>
          </a:p>
        </p:txBody>
      </p:sp>
      <p:pic>
        <p:nvPicPr>
          <p:cNvPr id="25603" name="Picture 5" descr="Pratte 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75" y="2100263"/>
            <a:ext cx="281622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4" name="AutoShape 5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5605" name="AutoShape 6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5606" name="AutoShape 7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val 2"/>
          <p:cNvSpPr>
            <a:spLocks noChangeArrowheads="1"/>
          </p:cNvSpPr>
          <p:nvPr/>
        </p:nvSpPr>
        <p:spPr bwMode="auto">
          <a:xfrm>
            <a:off x="1119188" y="1541463"/>
            <a:ext cx="6948487" cy="32146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Thank you to our sponsors</a:t>
            </a: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2"/>
          <a:srcRect l="12762" t="37109" r="12518" b="31076"/>
          <a:stretch>
            <a:fillRect/>
          </a:stretch>
        </p:blipFill>
        <p:spPr bwMode="auto">
          <a:xfrm>
            <a:off x="2855913" y="2566988"/>
            <a:ext cx="4170362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28" name="AutoShape 5"/>
          <p:cNvCxnSpPr>
            <a:cxnSpLocks noChangeShapeType="1"/>
          </p:cNvCxnSpPr>
          <p:nvPr/>
        </p:nvCxnSpPr>
        <p:spPr bwMode="auto">
          <a:xfrm>
            <a:off x="68263" y="6811963"/>
            <a:ext cx="903287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6629" name="AutoShape 6"/>
          <p:cNvCxnSpPr>
            <a:cxnSpLocks noChangeShapeType="1"/>
          </p:cNvCxnSpPr>
          <p:nvPr/>
        </p:nvCxnSpPr>
        <p:spPr bwMode="auto">
          <a:xfrm flipV="1">
            <a:off x="52388" y="5197475"/>
            <a:ext cx="1587" cy="1614488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6630" name="AutoShape 7"/>
          <p:cNvCxnSpPr>
            <a:cxnSpLocks noChangeShapeType="1"/>
          </p:cNvCxnSpPr>
          <p:nvPr/>
        </p:nvCxnSpPr>
        <p:spPr bwMode="auto">
          <a:xfrm flipV="1">
            <a:off x="9101138" y="4756150"/>
            <a:ext cx="1587" cy="205422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358</TotalTime>
  <Words>1225</Words>
  <Application>Microsoft Macintosh PowerPoint</Application>
  <PresentationFormat>On-screen Show (4:3)</PresentationFormat>
  <Paragraphs>525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Calisto MT</vt:lpstr>
      <vt:lpstr>Wingdings</vt:lpstr>
      <vt:lpstr>Calibri</vt:lpstr>
      <vt:lpstr>Genesis</vt:lpstr>
      <vt:lpstr>Genesis</vt:lpstr>
      <vt:lpstr>Genesis</vt:lpstr>
      <vt:lpstr>Genesis</vt:lpstr>
      <vt:lpstr>Genesis</vt:lpstr>
      <vt:lpstr>Genesis</vt:lpstr>
      <vt:lpstr>Genesis</vt:lpstr>
      <vt:lpstr>Genesis</vt:lpstr>
      <vt:lpstr>Genesis</vt:lpstr>
      <vt:lpstr>Slide 1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Thank you to our sponsors</vt:lpstr>
      <vt:lpstr>Slide 10</vt:lpstr>
      <vt:lpstr>Some noteworthy accomplishments</vt:lpstr>
      <vt:lpstr>Some noteworthy accomplishments</vt:lpstr>
      <vt:lpstr>Slide 13</vt:lpstr>
      <vt:lpstr>Housekeeping</vt:lpstr>
      <vt:lpstr>Slide 15</vt:lpstr>
      <vt:lpstr>Slide 16</vt:lpstr>
      <vt:lpstr>Slide 17</vt:lpstr>
      <vt:lpstr>Slide 18</vt:lpstr>
      <vt:lpstr>Slide 19</vt:lpstr>
      <vt:lpstr>Most  Improved  (Women)</vt:lpstr>
      <vt:lpstr>Most Improved (Women)</vt:lpstr>
      <vt:lpstr>Most Improved  (Men)</vt:lpstr>
      <vt:lpstr>Most Improved (Men)</vt:lpstr>
      <vt:lpstr>Slide 24</vt:lpstr>
      <vt:lpstr>Top 3 (Men)</vt:lpstr>
      <vt:lpstr>Slide 26</vt:lpstr>
      <vt:lpstr>Top 3 (Women)</vt:lpstr>
      <vt:lpstr>Over 50 (Men)</vt:lpstr>
      <vt:lpstr>Over 50 (Men)</vt:lpstr>
      <vt:lpstr>Over 50 (Women)</vt:lpstr>
      <vt:lpstr>Over 50 (Women)</vt:lpstr>
      <vt:lpstr>Individual Ranking</vt:lpstr>
      <vt:lpstr>Individual Ranking</vt:lpstr>
      <vt:lpstr>Individual Ranking</vt:lpstr>
      <vt:lpstr>Individual Ranking</vt:lpstr>
      <vt:lpstr>Individual Ranking</vt:lpstr>
      <vt:lpstr>Individual Ranking</vt:lpstr>
      <vt:lpstr>Slide 38</vt:lpstr>
      <vt:lpstr>Best Husband &amp; Wife Total Score</vt:lpstr>
      <vt:lpstr>Best Parent &amp; Child Total Score</vt:lpstr>
      <vt:lpstr>Team Ranking</vt:lpstr>
      <vt:lpstr>Team Ranking</vt:lpstr>
      <vt:lpstr>Team Ranking</vt:lpstr>
      <vt:lpstr>Team Ranking</vt:lpstr>
      <vt:lpstr>3rd VENTURE 2,978 pts</vt:lpstr>
      <vt:lpstr>Slide 46</vt:lpstr>
      <vt:lpstr>Housekeeping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Shipton</dc:creator>
  <cp:lastModifiedBy>lmichell</cp:lastModifiedBy>
  <cp:revision>53</cp:revision>
  <dcterms:created xsi:type="dcterms:W3CDTF">2014-02-28T14:04:16Z</dcterms:created>
  <dcterms:modified xsi:type="dcterms:W3CDTF">2014-03-13T15:50:04Z</dcterms:modified>
</cp:coreProperties>
</file>